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3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4" r:id="rId17"/>
  </p:sldIdLst>
  <p:sldSz cx="14630400" cy="8229600"/>
  <p:notesSz cx="8229600" cy="14630400"/>
  <p:embeddedFontLst>
    <p:embeddedFont>
      <p:font typeface="Nanum Gothic" panose="020B0600000101010101" charset="-127"/>
      <p:regular r:id="rId19"/>
    </p:embeddedFont>
    <p:embeddedFont>
      <p:font typeface="Nanum Gothic Extra Bold" panose="020B0600000101010101" charset="-127"/>
      <p:regular r:id="rId20"/>
    </p:embeddedFont>
    <p:embeddedFont>
      <p:font typeface="나눔고딕" panose="020D0604000000000000" pitchFamily="50" charset="-127"/>
      <p:regular r:id="rId21"/>
      <p:bold r:id="rId22"/>
    </p:embeddedFont>
    <p:embeddedFont>
      <p:font typeface="나눔고딕 ExtraBold" panose="020D0904000000000000" pitchFamily="50" charset="-127"/>
      <p:bold r:id="rId2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07967A35-B20D-4C9F-B5C9-93376E2A4FDA}">
          <p14:sldIdLst>
            <p14:sldId id="256"/>
            <p14:sldId id="257"/>
            <p14:sldId id="273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9"/>
            <p14:sldId id="270"/>
            <p14:sldId id="272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569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orient="horz" pos="1231" userDrawn="1">
          <p15:clr>
            <a:srgbClr val="A4A3A4"/>
          </p15:clr>
        </p15:guide>
        <p15:guide id="4" pos="299" userDrawn="1">
          <p15:clr>
            <a:srgbClr val="A4A3A4"/>
          </p15:clr>
        </p15:guide>
        <p15:guide id="5" pos="6763" userDrawn="1">
          <p15:clr>
            <a:srgbClr val="A4A3A4"/>
          </p15:clr>
        </p15:guide>
        <p15:guide id="6" pos="2499" userDrawn="1">
          <p15:clr>
            <a:srgbClr val="A4A3A4"/>
          </p15:clr>
        </p15:guide>
        <p15:guide id="7" pos="3451" userDrawn="1">
          <p15:clr>
            <a:srgbClr val="A4A3A4"/>
          </p15:clr>
        </p15:guide>
        <p15:guide id="8" pos="412" userDrawn="1">
          <p15:clr>
            <a:srgbClr val="A4A3A4"/>
          </p15:clr>
        </p15:guide>
        <p15:guide id="9" pos="8804" userDrawn="1">
          <p15:clr>
            <a:srgbClr val="A4A3A4"/>
          </p15:clr>
        </p15:guide>
        <p15:guide id="10" pos="4926" userDrawn="1">
          <p15:clr>
            <a:srgbClr val="A4A3A4"/>
          </p15:clr>
        </p15:guide>
        <p15:guide id="11" pos="2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D5A7"/>
    <a:srgbClr val="9E9E9E"/>
    <a:srgbClr val="E0E0E0"/>
    <a:srgbClr val="F66462"/>
    <a:srgbClr val="6BB3F9"/>
    <a:srgbClr val="606060"/>
    <a:srgbClr val="F9B233"/>
    <a:srgbClr val="A9A9A9"/>
    <a:srgbClr val="54BD94"/>
    <a:srgbClr val="F7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3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522" y="312"/>
      </p:cViewPr>
      <p:guideLst>
        <p:guide orient="horz" pos="2569"/>
        <p:guide pos="4608"/>
        <p:guide orient="horz" pos="1231"/>
        <p:guide pos="299"/>
        <p:guide pos="6763"/>
        <p:guide pos="2499"/>
        <p:guide pos="3451"/>
        <p:guide pos="412"/>
        <p:guide pos="8804"/>
        <p:guide pos="4926"/>
        <p:guide pos="24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13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0">
            <a:extLst>
              <a:ext uri="{FF2B5EF4-FFF2-40B4-BE49-F238E27FC236}">
                <a16:creationId xmlns:a16="http://schemas.microsoft.com/office/drawing/2014/main" id="{3FAC9BF8-A5E0-C272-3C3E-D27BD2E2BB78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" name="제목 4">
            <a:extLst>
              <a:ext uri="{FF2B5EF4-FFF2-40B4-BE49-F238E27FC236}">
                <a16:creationId xmlns:a16="http://schemas.microsoft.com/office/drawing/2014/main" id="{3BAF04CC-4A19-B393-40DB-3B9A8F239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48" y="438151"/>
            <a:ext cx="12617450" cy="83185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299" userDrawn="1">
          <p15:clr>
            <a:srgbClr val="FBAE40"/>
          </p15:clr>
        </p15:guide>
        <p15:guide id="3" pos="8917" userDrawn="1">
          <p15:clr>
            <a:srgbClr val="FBAE40"/>
          </p15:clr>
        </p15:guide>
        <p15:guide id="4" orient="horz" pos="800" userDrawn="1">
          <p15:clr>
            <a:srgbClr val="FBAE40"/>
          </p15:clr>
        </p15:guide>
        <p15:guide id="5" orient="horz" pos="48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401FAFBB-E6B2-3E32-3AB8-05DA09D8B12B}"/>
              </a:ext>
            </a:extLst>
          </p:cNvPr>
          <p:cNvSpPr/>
          <p:nvPr userDrawn="1"/>
        </p:nvSpPr>
        <p:spPr>
          <a:xfrm>
            <a:off x="474662" y="2067340"/>
            <a:ext cx="13681076" cy="5647910"/>
          </a:xfrm>
          <a:prstGeom prst="rect">
            <a:avLst/>
          </a:prstGeom>
          <a:solidFill>
            <a:srgbClr val="FFFFFF">
              <a:alpha val="92000"/>
            </a:srgbClr>
          </a:solidFill>
          <a:ln/>
          <a:effectLst>
            <a:softEdge rad="3175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제목 4">
            <a:extLst>
              <a:ext uri="{FF2B5EF4-FFF2-40B4-BE49-F238E27FC236}">
                <a16:creationId xmlns:a16="http://schemas.microsoft.com/office/drawing/2014/main" id="{C6A8C0A8-3829-DAFC-B705-5D64E4288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48" y="438151"/>
            <a:ext cx="12617450" cy="83185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756873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pos="299">
          <p15:clr>
            <a:srgbClr val="FBAE40"/>
          </p15:clr>
        </p15:guide>
        <p15:guide id="3" pos="8917">
          <p15:clr>
            <a:srgbClr val="FBAE40"/>
          </p15:clr>
        </p15:guide>
        <p15:guide id="4" orient="horz" pos="800">
          <p15:clr>
            <a:srgbClr val="FBAE40"/>
          </p15:clr>
        </p15:guide>
        <p15:guide id="5" orient="horz" pos="48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401FAFBB-E6B2-3E32-3AB8-05DA09D8B12B}"/>
              </a:ext>
            </a:extLst>
          </p:cNvPr>
          <p:cNvSpPr/>
          <p:nvPr userDrawn="1"/>
        </p:nvSpPr>
        <p:spPr>
          <a:xfrm>
            <a:off x="474662" y="1270000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072F8EBC-CDAD-63B9-0D74-AA9797E04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48" y="438151"/>
            <a:ext cx="12617450" cy="83185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813283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pos="299">
          <p15:clr>
            <a:srgbClr val="FBAE40"/>
          </p15:clr>
        </p15:guide>
        <p15:guide id="3" pos="8917">
          <p15:clr>
            <a:srgbClr val="FBAE40"/>
          </p15:clr>
        </p15:guide>
        <p15:guide id="4" orient="horz" pos="800">
          <p15:clr>
            <a:srgbClr val="FBAE40"/>
          </p15:clr>
        </p15:guide>
        <p15:guide id="5" orient="horz" pos="48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777AEC3B-5D9E-CEF5-F052-D7EC79FC7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Shape 0">
            <a:extLst>
              <a:ext uri="{FF2B5EF4-FFF2-40B4-BE49-F238E27FC236}">
                <a16:creationId xmlns:a16="http://schemas.microsoft.com/office/drawing/2014/main" id="{B9319879-CA6F-74C7-C6E7-D704F07F9AB5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40240F7E-0F5C-766E-3B42-AE8C008325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8000"/>
          </a:blip>
          <a:srcRect l="6172" t="16333" r="2624" b="4115"/>
          <a:stretch>
            <a:fillRect/>
          </a:stretch>
        </p:blipFill>
        <p:spPr>
          <a:xfrm>
            <a:off x="0" y="0"/>
            <a:ext cx="14630400" cy="8229601"/>
          </a:xfrm>
          <a:prstGeom prst="rect">
            <a:avLst/>
          </a:prstGeom>
        </p:spPr>
      </p:pic>
      <p:sp>
        <p:nvSpPr>
          <p:cNvPr id="7" name="Shape 0">
            <a:extLst>
              <a:ext uri="{FF2B5EF4-FFF2-40B4-BE49-F238E27FC236}">
                <a16:creationId xmlns:a16="http://schemas.microsoft.com/office/drawing/2014/main" id="{3B89CCE8-6903-1844-0BA8-360B223B2133}"/>
              </a:ext>
            </a:extLst>
          </p:cNvPr>
          <p:cNvSpPr/>
          <p:nvPr userDrawn="1"/>
        </p:nvSpPr>
        <p:spPr>
          <a:xfrm>
            <a:off x="474662" y="1270000"/>
            <a:ext cx="13681076" cy="644525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  <a:effectLst>
            <a:softEdge rad="101600"/>
          </a:effec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제목 4">
            <a:extLst>
              <a:ext uri="{FF2B5EF4-FFF2-40B4-BE49-F238E27FC236}">
                <a16:creationId xmlns:a16="http://schemas.microsoft.com/office/drawing/2014/main" id="{25771216-6D3D-B169-DF05-E2EFAB84C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48" y="438151"/>
            <a:ext cx="12617450" cy="83185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872889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pos="299">
          <p15:clr>
            <a:srgbClr val="FBAE40"/>
          </p15:clr>
        </p15:guide>
        <p15:guide id="3" pos="8917">
          <p15:clr>
            <a:srgbClr val="FBAE40"/>
          </p15:clr>
        </p15:guide>
        <p15:guide id="4" orient="horz" pos="800">
          <p15:clr>
            <a:srgbClr val="FBAE40"/>
          </p15:clr>
        </p15:guide>
        <p15:guide id="5" orient="horz" pos="48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0">
            <a:extLst>
              <a:ext uri="{FF2B5EF4-FFF2-40B4-BE49-F238E27FC236}">
                <a16:creationId xmlns:a16="http://schemas.microsoft.com/office/drawing/2014/main" id="{3FAC9BF8-A5E0-C272-3C3E-D27BD2E2BB78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" name="제목 4">
            <a:extLst>
              <a:ext uri="{FF2B5EF4-FFF2-40B4-BE49-F238E27FC236}">
                <a16:creationId xmlns:a16="http://schemas.microsoft.com/office/drawing/2014/main" id="{AC85174B-B60D-A98F-A3C6-38F2B4121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48" y="438151"/>
            <a:ext cx="12617450" cy="83185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953989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pos="299">
          <p15:clr>
            <a:srgbClr val="FBAE40"/>
          </p15:clr>
        </p15:guide>
        <p15:guide id="3" pos="8917">
          <p15:clr>
            <a:srgbClr val="FBAE40"/>
          </p15:clr>
        </p15:guide>
        <p15:guide id="4" orient="horz" pos="800">
          <p15:clr>
            <a:srgbClr val="FBAE40"/>
          </p15:clr>
        </p15:guide>
        <p15:guide id="5" orient="horz" pos="48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49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C14156-4C97-F35E-E08E-41520016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475" y="438150"/>
            <a:ext cx="12617450" cy="159067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2D3F39C-D3D9-FEF8-00CC-60101EF232E9}"/>
              </a:ext>
            </a:extLst>
          </p:cNvPr>
          <p:cNvGrpSpPr/>
          <p:nvPr userDrawn="1"/>
        </p:nvGrpSpPr>
        <p:grpSpPr>
          <a:xfrm>
            <a:off x="-539750" y="276951"/>
            <a:ext cx="482600" cy="7338402"/>
            <a:chOff x="-539750" y="276951"/>
            <a:chExt cx="482600" cy="7338402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AFE9EF90-849B-AEA5-E963-B4CC4298E394}"/>
                </a:ext>
              </a:extLst>
            </p:cNvPr>
            <p:cNvSpPr/>
            <p:nvPr userDrawn="1"/>
          </p:nvSpPr>
          <p:spPr>
            <a:xfrm>
              <a:off x="-539750" y="1653623"/>
              <a:ext cx="482600" cy="542636"/>
            </a:xfrm>
            <a:prstGeom prst="rect">
              <a:avLst/>
            </a:prstGeom>
            <a:solidFill>
              <a:srgbClr val="73DFB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5235D828-F20B-5FC0-3754-DCB8D79E42BC}"/>
                </a:ext>
              </a:extLst>
            </p:cNvPr>
            <p:cNvSpPr/>
            <p:nvPr userDrawn="1"/>
          </p:nvSpPr>
          <p:spPr>
            <a:xfrm>
              <a:off x="-539750" y="2327360"/>
              <a:ext cx="482600" cy="542636"/>
            </a:xfrm>
            <a:prstGeom prst="rect">
              <a:avLst/>
            </a:prstGeom>
            <a:solidFill>
              <a:srgbClr val="F9B2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3DE1136-B3F6-C319-D86F-9CD737D0FF5E}"/>
                </a:ext>
              </a:extLst>
            </p:cNvPr>
            <p:cNvSpPr/>
            <p:nvPr userDrawn="1"/>
          </p:nvSpPr>
          <p:spPr>
            <a:xfrm>
              <a:off x="-539750" y="3001097"/>
              <a:ext cx="482600" cy="542636"/>
            </a:xfrm>
            <a:prstGeom prst="rect">
              <a:avLst/>
            </a:prstGeom>
            <a:solidFill>
              <a:srgbClr val="6BB3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83EAD57D-A24D-3EAC-7A07-02269BBBDC71}"/>
                </a:ext>
              </a:extLst>
            </p:cNvPr>
            <p:cNvSpPr/>
            <p:nvPr userDrawn="1"/>
          </p:nvSpPr>
          <p:spPr>
            <a:xfrm>
              <a:off x="-539750" y="4348571"/>
              <a:ext cx="482600" cy="542636"/>
            </a:xfrm>
            <a:prstGeom prst="rect">
              <a:avLst/>
            </a:prstGeom>
            <a:solidFill>
              <a:srgbClr val="F664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BDCFB25F-3CA7-CA74-4672-5CB536122A3F}"/>
                </a:ext>
              </a:extLst>
            </p:cNvPr>
            <p:cNvSpPr/>
            <p:nvPr userDrawn="1"/>
          </p:nvSpPr>
          <p:spPr>
            <a:xfrm>
              <a:off x="-539750" y="3674834"/>
              <a:ext cx="482600" cy="542636"/>
            </a:xfrm>
            <a:prstGeom prst="rect">
              <a:avLst/>
            </a:prstGeom>
            <a:solidFill>
              <a:srgbClr val="F797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F29D05D3-76AE-202A-3666-3C610122E067}"/>
                </a:ext>
              </a:extLst>
            </p:cNvPr>
            <p:cNvSpPr/>
            <p:nvPr userDrawn="1"/>
          </p:nvSpPr>
          <p:spPr>
            <a:xfrm>
              <a:off x="-539750" y="5022308"/>
              <a:ext cx="482600" cy="542636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4C37775-79CE-2AE9-E81A-7729A7DF49AD}"/>
                </a:ext>
              </a:extLst>
            </p:cNvPr>
            <p:cNvSpPr/>
            <p:nvPr userDrawn="1"/>
          </p:nvSpPr>
          <p:spPr>
            <a:xfrm>
              <a:off x="-539750" y="5696045"/>
              <a:ext cx="482600" cy="54263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9325731-A5CF-3D78-A8B6-34F9A78F82FF}"/>
                </a:ext>
              </a:extLst>
            </p:cNvPr>
            <p:cNvSpPr/>
            <p:nvPr userDrawn="1"/>
          </p:nvSpPr>
          <p:spPr>
            <a:xfrm>
              <a:off x="-539750" y="6369782"/>
              <a:ext cx="482600" cy="557235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A548CA0-A190-9DE8-A6C3-17F4F2FA7BBF}"/>
                </a:ext>
              </a:extLst>
            </p:cNvPr>
            <p:cNvSpPr/>
            <p:nvPr userDrawn="1"/>
          </p:nvSpPr>
          <p:spPr>
            <a:xfrm>
              <a:off x="-539750" y="276951"/>
              <a:ext cx="482600" cy="557235"/>
            </a:xfrm>
            <a:prstGeom prst="rect">
              <a:avLst/>
            </a:prstGeom>
            <a:solidFill>
              <a:srgbClr val="F6FFF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986D6A07-1BF9-1A77-9930-462ED05C5C7C}"/>
                </a:ext>
              </a:extLst>
            </p:cNvPr>
            <p:cNvSpPr/>
            <p:nvPr userDrawn="1"/>
          </p:nvSpPr>
          <p:spPr>
            <a:xfrm>
              <a:off x="-539750" y="965287"/>
              <a:ext cx="482600" cy="557235"/>
            </a:xfrm>
            <a:prstGeom prst="rect">
              <a:avLst/>
            </a:prstGeom>
            <a:solidFill>
              <a:srgbClr val="54BD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7EA10893-845C-D5F0-314F-C7B9D0670AED}"/>
                </a:ext>
              </a:extLst>
            </p:cNvPr>
            <p:cNvSpPr/>
            <p:nvPr userDrawn="1"/>
          </p:nvSpPr>
          <p:spPr>
            <a:xfrm>
              <a:off x="-539750" y="7058118"/>
              <a:ext cx="482600" cy="55723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5785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6BE3BC9-9A9A-F56E-5EB9-052F49257B7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9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9" b="12643"/>
          <a:stretch>
            <a:fillRect/>
          </a:stretch>
        </p:blipFill>
        <p:spPr bwMode="auto">
          <a:xfrm>
            <a:off x="3678724" y="0"/>
            <a:ext cx="10951677" cy="8229600"/>
          </a:xfrm>
          <a:prstGeom prst="rect">
            <a:avLst/>
          </a:prstGeom>
          <a:noFill/>
          <a:effectLst>
            <a:softEdge rad="825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8" r:id="rId2"/>
    <p:sldLayoutId id="2147483669" r:id="rId3"/>
    <p:sldLayoutId id="2147483671" r:id="rId4"/>
    <p:sldLayoutId id="2147483670" r:id="rId5"/>
    <p:sldLayoutId id="2147483672" r:id="rId6"/>
    <p:sldLayoutId id="2147483673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2" userDrawn="1">
          <p15:clr>
            <a:srgbClr val="F26B43"/>
          </p15:clr>
        </p15:guide>
        <p15:guide id="2" pos="4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13" Type="http://schemas.openxmlformats.org/officeDocument/2006/relationships/image" Target="../media/image52.png"/><Relationship Id="rId18" Type="http://schemas.openxmlformats.org/officeDocument/2006/relationships/image" Target="../media/image57.svg"/><Relationship Id="rId3" Type="http://schemas.openxmlformats.org/officeDocument/2006/relationships/image" Target="../media/image42.png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sv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5.svg"/><Relationship Id="rId20" Type="http://schemas.openxmlformats.org/officeDocument/2006/relationships/image" Target="../media/image59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sv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svg"/><Relationship Id="rId22" Type="http://schemas.openxmlformats.org/officeDocument/2006/relationships/image" Target="../media/image61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sv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svg"/><Relationship Id="rId4" Type="http://schemas.openxmlformats.org/officeDocument/2006/relationships/image" Target="../media/image63.svg"/><Relationship Id="rId9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5" Type="http://schemas.openxmlformats.org/officeDocument/2006/relationships/image" Target="../media/image19.png"/><Relationship Id="rId23" Type="http://schemas.openxmlformats.org/officeDocument/2006/relationships/image" Target="../media/image27.sv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3E419567-B05E-0A04-D7DA-FA0DCECA6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360" y="0"/>
            <a:ext cx="6035040" cy="8229600"/>
          </a:xfrm>
          <a:prstGeom prst="rect">
            <a:avLst/>
          </a:prstGeom>
        </p:spPr>
      </p:pic>
      <p:sp>
        <p:nvSpPr>
          <p:cNvPr id="13" name="Text 0">
            <a:extLst>
              <a:ext uri="{FF2B5EF4-FFF2-40B4-BE49-F238E27FC236}">
                <a16:creationId xmlns:a16="http://schemas.microsoft.com/office/drawing/2014/main" id="{EA174F57-C0BC-2748-797B-9F1A9D8180B0}"/>
              </a:ext>
            </a:extLst>
          </p:cNvPr>
          <p:cNvSpPr/>
          <p:nvPr/>
        </p:nvSpPr>
        <p:spPr>
          <a:xfrm>
            <a:off x="722232" y="3105983"/>
            <a:ext cx="8852073" cy="837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6050"/>
              </a:lnSpc>
              <a:buNone/>
            </a:pPr>
            <a:r>
              <a:rPr lang="en-US" sz="4400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AI기반 회의록 작성 및 </a:t>
            </a:r>
            <a:r>
              <a:rPr lang="ko-KR" altLang="en-US" sz="4400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배포</a:t>
            </a:r>
            <a:r>
              <a:rPr lang="en-US" sz="4400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 서비스</a:t>
            </a:r>
            <a:endParaRPr lang="en-US" sz="4400" dirty="0"/>
          </a:p>
        </p:txBody>
      </p:sp>
      <p:sp>
        <p:nvSpPr>
          <p:cNvPr id="14" name="Text 1">
            <a:extLst>
              <a:ext uri="{FF2B5EF4-FFF2-40B4-BE49-F238E27FC236}">
                <a16:creationId xmlns:a16="http://schemas.microsoft.com/office/drawing/2014/main" id="{1F89B85C-5D8D-E8C8-4983-B8475AE705DC}"/>
              </a:ext>
            </a:extLst>
          </p:cNvPr>
          <p:cNvSpPr/>
          <p:nvPr/>
        </p:nvSpPr>
        <p:spPr>
          <a:xfrm>
            <a:off x="722233" y="4193619"/>
            <a:ext cx="3453765" cy="386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dirty="0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MVP </a:t>
            </a:r>
            <a:r>
              <a:rPr lang="en-US" sz="2000" b="1" dirty="0" err="1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완료</a:t>
            </a:r>
            <a:r>
              <a:rPr lang="en-US" sz="2000" b="1" dirty="0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 </a:t>
            </a:r>
            <a:r>
              <a:rPr lang="en-US" sz="2000" b="1" dirty="0" err="1">
                <a:solidFill>
                  <a:srgbClr val="A9A9A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보고서</a:t>
            </a:r>
            <a:endParaRPr lang="en-US" sz="2000" dirty="0">
              <a:solidFill>
                <a:srgbClr val="A9A9A9"/>
              </a:solidFill>
            </a:endParaRPr>
          </a:p>
        </p:txBody>
      </p:sp>
      <p:sp>
        <p:nvSpPr>
          <p:cNvPr id="15" name="Text 4">
            <a:extLst>
              <a:ext uri="{FF2B5EF4-FFF2-40B4-BE49-F238E27FC236}">
                <a16:creationId xmlns:a16="http://schemas.microsoft.com/office/drawing/2014/main" id="{C3F10322-6074-C194-0A94-2B0DFEFB0C28}"/>
              </a:ext>
            </a:extLst>
          </p:cNvPr>
          <p:cNvSpPr/>
          <p:nvPr/>
        </p:nvSpPr>
        <p:spPr>
          <a:xfrm>
            <a:off x="662947" y="7422776"/>
            <a:ext cx="3629353" cy="288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ko-KR" altLang="en-US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커피마시는</a:t>
            </a:r>
            <a:r>
              <a:rPr lang="ko-KR" altLang="en-US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쿼카</a:t>
            </a:r>
            <a:r>
              <a:rPr lang="ko-KR" altLang="en-US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팀 </a:t>
            </a:r>
            <a:r>
              <a:rPr lang="en-US" altLang="ko-KR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2025.10.31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14"/>
          <p:cNvSpPr/>
          <p:nvPr/>
        </p:nvSpPr>
        <p:spPr>
          <a:xfrm>
            <a:off x="664151" y="3207213"/>
            <a:ext cx="3595568" cy="539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</a:pPr>
            <a:r>
              <a:rPr 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서비스별 </a:t>
            </a:r>
            <a:r>
              <a:rPr lang="en-US" sz="2800" b="1" dirty="0" err="1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상세</a:t>
            </a:r>
            <a:r>
              <a:rPr 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2800" b="1" dirty="0" err="1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분석</a:t>
            </a:r>
            <a:endParaRPr lang="en-US" sz="2800" b="1" dirty="0">
              <a:solidFill>
                <a:srgbClr val="333333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676910" y="4016124"/>
            <a:ext cx="4337566" cy="2593300"/>
          </a:xfrm>
          <a:prstGeom prst="roundRect">
            <a:avLst>
              <a:gd name="adj" fmla="val 4231"/>
            </a:avLst>
          </a:prstGeom>
          <a:solidFill>
            <a:srgbClr val="FFFFFF"/>
          </a:solidFill>
          <a:ln w="22860">
            <a:solidFill>
              <a:srgbClr val="4DD5A7"/>
            </a:solidFill>
            <a:prstDash val="solid"/>
          </a:ln>
          <a:effectLst>
            <a:outerShdw blurRad="2692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8" name="Shape 16"/>
          <p:cNvSpPr/>
          <p:nvPr/>
        </p:nvSpPr>
        <p:spPr>
          <a:xfrm>
            <a:off x="654050" y="4016124"/>
            <a:ext cx="91440" cy="2593300"/>
          </a:xfrm>
          <a:prstGeom prst="roundRect">
            <a:avLst>
              <a:gd name="adj" fmla="val 82577"/>
            </a:avLst>
          </a:prstGeom>
          <a:solidFill>
            <a:srgbClr val="4DD5A7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9" name="Text 17"/>
          <p:cNvSpPr/>
          <p:nvPr/>
        </p:nvSpPr>
        <p:spPr>
          <a:xfrm>
            <a:off x="948016" y="4218649"/>
            <a:ext cx="2639735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Meeting 서비스 (42.4%)</a:t>
            </a: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948016" y="4663347"/>
            <a:ext cx="3863935" cy="359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가장 많은 기능 보유</a:t>
            </a: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948016" y="518433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Must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예약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시작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종료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생성자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권한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948016" y="5534859"/>
            <a:ext cx="3863935" cy="350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Should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수정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템플릿,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회의록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확정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입/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퇴장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948016" y="5891478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Could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진행중 초대, AI 메모</a:t>
            </a:r>
            <a:endParaRPr lang="en-US" sz="1400" dirty="0"/>
          </a:p>
        </p:txBody>
      </p:sp>
      <p:sp>
        <p:nvSpPr>
          <p:cNvPr id="24" name="Shape 22"/>
          <p:cNvSpPr/>
          <p:nvPr/>
        </p:nvSpPr>
        <p:spPr>
          <a:xfrm>
            <a:off x="5194142" y="4016124"/>
            <a:ext cx="4337566" cy="2593300"/>
          </a:xfrm>
          <a:prstGeom prst="roundRect">
            <a:avLst>
              <a:gd name="adj" fmla="val 4231"/>
            </a:avLst>
          </a:prstGeom>
          <a:solidFill>
            <a:srgbClr val="FFFFFF"/>
          </a:solidFill>
          <a:ln w="22860">
            <a:solidFill>
              <a:srgbClr val="FFB74D"/>
            </a:solidFill>
            <a:prstDash val="solid"/>
          </a:ln>
          <a:effectLst>
            <a:outerShdw blurRad="2692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5" name="Shape 23"/>
          <p:cNvSpPr/>
          <p:nvPr/>
        </p:nvSpPr>
        <p:spPr>
          <a:xfrm>
            <a:off x="5171282" y="4016124"/>
            <a:ext cx="91440" cy="2593300"/>
          </a:xfrm>
          <a:prstGeom prst="roundRect">
            <a:avLst>
              <a:gd name="adj" fmla="val 82577"/>
            </a:avLst>
          </a:prstGeom>
          <a:solidFill>
            <a:srgbClr val="FFB74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6" name="Text 24"/>
          <p:cNvSpPr/>
          <p:nvPr/>
        </p:nvSpPr>
        <p:spPr>
          <a:xfrm>
            <a:off x="5465247" y="4218649"/>
            <a:ext cx="2247186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AI 서비스 (18.2%)</a:t>
            </a:r>
            <a:endParaRPr lang="en-US" dirty="0"/>
          </a:p>
        </p:txBody>
      </p:sp>
      <p:sp>
        <p:nvSpPr>
          <p:cNvPr id="27" name="Text 25"/>
          <p:cNvSpPr/>
          <p:nvPr/>
        </p:nvSpPr>
        <p:spPr>
          <a:xfrm>
            <a:off x="5465247" y="4663347"/>
            <a:ext cx="3863935" cy="359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차별화 핵심</a:t>
            </a: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5465247" y="518433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Must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회의록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자동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생성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5465247" y="553485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2196F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Should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Todo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추출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요약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실시간 전문 용어감지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5465247" y="588537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>
                <a:solidFill>
                  <a:srgbClr val="FF9800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Could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실시간 AI 제안, 회의록 연결</a:t>
            </a:r>
            <a:endParaRPr lang="en-US" sz="1400" dirty="0"/>
          </a:p>
        </p:txBody>
      </p:sp>
      <p:sp>
        <p:nvSpPr>
          <p:cNvPr id="31" name="Shape 29"/>
          <p:cNvSpPr/>
          <p:nvPr/>
        </p:nvSpPr>
        <p:spPr>
          <a:xfrm>
            <a:off x="9711373" y="4016124"/>
            <a:ext cx="4337566" cy="2593300"/>
          </a:xfrm>
          <a:prstGeom prst="roundRect">
            <a:avLst>
              <a:gd name="adj" fmla="val 4231"/>
            </a:avLst>
          </a:prstGeom>
          <a:solidFill>
            <a:srgbClr val="FFFFFF"/>
          </a:solidFill>
          <a:ln w="22860">
            <a:solidFill>
              <a:srgbClr val="64B5F6"/>
            </a:solidFill>
            <a:prstDash val="solid"/>
          </a:ln>
          <a:effectLst>
            <a:outerShdw blurRad="2692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32" name="Shape 30"/>
          <p:cNvSpPr/>
          <p:nvPr/>
        </p:nvSpPr>
        <p:spPr>
          <a:xfrm>
            <a:off x="9688513" y="4016124"/>
            <a:ext cx="91440" cy="2593300"/>
          </a:xfrm>
          <a:prstGeom prst="roundRect">
            <a:avLst>
              <a:gd name="adj" fmla="val 82577"/>
            </a:avLst>
          </a:prstGeom>
          <a:solidFill>
            <a:srgbClr val="64B5F6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3" name="Text 31"/>
          <p:cNvSpPr/>
          <p:nvPr/>
        </p:nvSpPr>
        <p:spPr>
          <a:xfrm>
            <a:off x="9982478" y="4218649"/>
            <a:ext cx="2247186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RAG 서비스 (9.1%)</a:t>
            </a:r>
            <a:endParaRPr lang="en-US" dirty="0"/>
          </a:p>
        </p:txBody>
      </p:sp>
      <p:sp>
        <p:nvSpPr>
          <p:cNvPr id="34" name="Text 32"/>
          <p:cNvSpPr/>
          <p:nvPr/>
        </p:nvSpPr>
        <p:spPr>
          <a:xfrm>
            <a:off x="9982478" y="4663347"/>
            <a:ext cx="3863935" cy="359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모두 Could Have</a:t>
            </a:r>
            <a:endParaRPr lang="en-US" dirty="0"/>
          </a:p>
        </p:txBody>
      </p:sp>
      <p:sp>
        <p:nvSpPr>
          <p:cNvPr id="35" name="Text 33"/>
          <p:cNvSpPr/>
          <p:nvPr/>
        </p:nvSpPr>
        <p:spPr>
          <a:xfrm>
            <a:off x="9982478" y="518433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전문용어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검색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맥락 기반 설명, </a:t>
            </a:r>
            <a:r>
              <a:rPr lang="ko-KR" alt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관련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회의록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검색</a:t>
            </a:r>
            <a:endParaRPr lang="en-US" sz="1400" dirty="0"/>
          </a:p>
        </p:txBody>
      </p:sp>
      <p:sp>
        <p:nvSpPr>
          <p:cNvPr id="36" name="Text 34"/>
          <p:cNvSpPr/>
          <p:nvPr/>
        </p:nvSpPr>
        <p:spPr>
          <a:xfrm>
            <a:off x="9982478" y="5534859"/>
            <a:ext cx="3863935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2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선택적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구현으로 차별화</a:t>
            </a:r>
            <a:endParaRPr lang="en-US" sz="1400" dirty="0"/>
          </a:p>
        </p:txBody>
      </p:sp>
      <p:sp>
        <p:nvSpPr>
          <p:cNvPr id="37" name="Text 35"/>
          <p:cNvSpPr/>
          <p:nvPr/>
        </p:nvSpPr>
        <p:spPr>
          <a:xfrm>
            <a:off x="676910" y="6811592"/>
            <a:ext cx="13372148" cy="460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핵심 </a:t>
            </a:r>
            <a:r>
              <a:rPr lang="en-US" sz="12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MVP는</a:t>
            </a:r>
            <a:r>
              <a: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sz="1200" b="1" dirty="0">
                <a:solidFill>
                  <a:srgbClr val="FFFFFF"/>
                </a:solidFill>
                <a:highlight>
                  <a:srgbClr val="438951"/>
                </a:highlight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“AI 기반 회의록 자동 작성"</a:t>
            </a:r>
            <a:r>
              <a: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에 집중되어 있으며, Must Have 8개 중 5개가 회의 진행과 음성 처리에 집중되어 있습니다. Should Have가 45.5%로 가장 많은데, 이는 사용자 경험 완성도를 위한 기능들(목록 조회, 수정, Todo 등)이 많기 때문입니다.</a:t>
            </a:r>
            <a:endParaRPr lang="en-US" sz="1200" dirty="0"/>
          </a:p>
        </p:txBody>
      </p:sp>
      <p:sp>
        <p:nvSpPr>
          <p:cNvPr id="41" name="Text 0">
            <a:extLst>
              <a:ext uri="{FF2B5EF4-FFF2-40B4-BE49-F238E27FC236}">
                <a16:creationId xmlns:a16="http://schemas.microsoft.com/office/drawing/2014/main" id="{454F2694-98F2-DF93-FCF5-EA131608994F}"/>
              </a:ext>
            </a:extLst>
          </p:cNvPr>
          <p:cNvSpPr/>
          <p:nvPr/>
        </p:nvSpPr>
        <p:spPr>
          <a:xfrm>
            <a:off x="485952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유저스토리 현황 및 서비스별 분석</a:t>
            </a:r>
          </a:p>
        </p:txBody>
      </p:sp>
      <p:sp>
        <p:nvSpPr>
          <p:cNvPr id="42" name="Text 1">
            <a:extLst>
              <a:ext uri="{FF2B5EF4-FFF2-40B4-BE49-F238E27FC236}">
                <a16:creationId xmlns:a16="http://schemas.microsoft.com/office/drawing/2014/main" id="{F5189A81-45D8-8CEF-0EAF-328A4F14C6BD}"/>
              </a:ext>
            </a:extLst>
          </p:cNvPr>
          <p:cNvSpPr/>
          <p:nvPr/>
        </p:nvSpPr>
        <p:spPr>
          <a:xfrm>
            <a:off x="658672" y="1431617"/>
            <a:ext cx="7504253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altLang="ko-KR" sz="2800" b="1" dirty="0" err="1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MoSCoW</a:t>
            </a:r>
            <a:r>
              <a:rPr lang="en-US" altLang="ko-KR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 </a:t>
            </a: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우선순위별 분포</a:t>
            </a: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B00A0A95-B8A6-CDBD-FF22-814F8DE3AC3B}"/>
              </a:ext>
            </a:extLst>
          </p:cNvPr>
          <p:cNvGrpSpPr/>
          <p:nvPr/>
        </p:nvGrpSpPr>
        <p:grpSpPr>
          <a:xfrm>
            <a:off x="1228430" y="2214060"/>
            <a:ext cx="12274775" cy="500857"/>
            <a:chOff x="1228430" y="2214060"/>
            <a:chExt cx="12274775" cy="500857"/>
          </a:xfrm>
        </p:grpSpPr>
        <p:sp>
          <p:nvSpPr>
            <p:cNvPr id="44" name="Shape 3">
              <a:extLst>
                <a:ext uri="{FF2B5EF4-FFF2-40B4-BE49-F238E27FC236}">
                  <a16:creationId xmlns:a16="http://schemas.microsoft.com/office/drawing/2014/main" id="{38B4C062-9D3F-5880-846E-434D66EA8F22}"/>
                </a:ext>
              </a:extLst>
            </p:cNvPr>
            <p:cNvSpPr/>
            <p:nvPr/>
          </p:nvSpPr>
          <p:spPr>
            <a:xfrm>
              <a:off x="1228430" y="2214060"/>
              <a:ext cx="2880000" cy="500857"/>
            </a:xfrm>
            <a:prstGeom prst="roundRect">
              <a:avLst>
                <a:gd name="adj" fmla="val 5717"/>
              </a:avLst>
            </a:prstGeom>
            <a:solidFill>
              <a:srgbClr val="4DD5A7"/>
            </a:solidFill>
            <a:ln>
              <a:solidFill>
                <a:srgbClr val="606060"/>
              </a:solidFill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6" name="Shape 3">
              <a:extLst>
                <a:ext uri="{FF2B5EF4-FFF2-40B4-BE49-F238E27FC236}">
                  <a16:creationId xmlns:a16="http://schemas.microsoft.com/office/drawing/2014/main" id="{D70D76DF-09F9-B5E9-78BF-252566A39D41}"/>
                </a:ext>
              </a:extLst>
            </p:cNvPr>
            <p:cNvSpPr/>
            <p:nvPr/>
          </p:nvSpPr>
          <p:spPr>
            <a:xfrm>
              <a:off x="4120848" y="2214060"/>
              <a:ext cx="5760000" cy="500857"/>
            </a:xfrm>
            <a:prstGeom prst="roundRect">
              <a:avLst>
                <a:gd name="adj" fmla="val 5717"/>
              </a:avLst>
            </a:prstGeom>
            <a:solidFill>
              <a:srgbClr val="F9B233"/>
            </a:solidFill>
            <a:ln>
              <a:solidFill>
                <a:srgbClr val="606060"/>
              </a:solidFill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7" name="Shape 3">
              <a:extLst>
                <a:ext uri="{FF2B5EF4-FFF2-40B4-BE49-F238E27FC236}">
                  <a16:creationId xmlns:a16="http://schemas.microsoft.com/office/drawing/2014/main" id="{473EC014-C911-B7CF-5E26-248D8396979D}"/>
                </a:ext>
              </a:extLst>
            </p:cNvPr>
            <p:cNvSpPr/>
            <p:nvPr/>
          </p:nvSpPr>
          <p:spPr>
            <a:xfrm>
              <a:off x="9903205" y="2214060"/>
              <a:ext cx="3600000" cy="500857"/>
            </a:xfrm>
            <a:prstGeom prst="roundRect">
              <a:avLst>
                <a:gd name="adj" fmla="val 5717"/>
              </a:avLst>
            </a:prstGeom>
            <a:solidFill>
              <a:srgbClr val="6BB3F9"/>
            </a:solidFill>
            <a:ln>
              <a:solidFill>
                <a:srgbClr val="606060"/>
              </a:solidFill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9" name="Text 5">
              <a:extLst>
                <a:ext uri="{FF2B5EF4-FFF2-40B4-BE49-F238E27FC236}">
                  <a16:creationId xmlns:a16="http://schemas.microsoft.com/office/drawing/2014/main" id="{363D7094-BBB4-0131-2564-BD7C4C931C40}"/>
                </a:ext>
              </a:extLst>
            </p:cNvPr>
            <p:cNvSpPr/>
            <p:nvPr/>
          </p:nvSpPr>
          <p:spPr>
            <a:xfrm>
              <a:off x="1441335" y="2284763"/>
              <a:ext cx="2474069" cy="35945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Must Have (</a:t>
              </a:r>
              <a:r>
                <a:rPr lang="en-US" sz="175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필수</a:t>
              </a: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 - 24%</a:t>
              </a:r>
              <a:endParaRPr lang="en-US" sz="1750" dirty="0"/>
            </a:p>
          </p:txBody>
        </p:sp>
        <p:sp>
          <p:nvSpPr>
            <p:cNvPr id="50" name="Text 9">
              <a:extLst>
                <a:ext uri="{FF2B5EF4-FFF2-40B4-BE49-F238E27FC236}">
                  <a16:creationId xmlns:a16="http://schemas.microsoft.com/office/drawing/2014/main" id="{0B970C18-6564-6F76-3E39-3BBC690862C3}"/>
                </a:ext>
              </a:extLst>
            </p:cNvPr>
            <p:cNvSpPr/>
            <p:nvPr/>
          </p:nvSpPr>
          <p:spPr>
            <a:xfrm>
              <a:off x="5609887" y="2284763"/>
              <a:ext cx="2781922" cy="35945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Should Have (</a:t>
              </a:r>
              <a:r>
                <a:rPr lang="en-US" sz="175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중요</a:t>
              </a: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  - 46%</a:t>
              </a:r>
              <a:endParaRPr lang="en-US" sz="1750" dirty="0"/>
            </a:p>
          </p:txBody>
        </p:sp>
        <p:sp>
          <p:nvSpPr>
            <p:cNvPr id="51" name="Text 13">
              <a:extLst>
                <a:ext uri="{FF2B5EF4-FFF2-40B4-BE49-F238E27FC236}">
                  <a16:creationId xmlns:a16="http://schemas.microsoft.com/office/drawing/2014/main" id="{9362D346-A40B-92EF-E430-6AB163061C1B}"/>
                </a:ext>
              </a:extLst>
            </p:cNvPr>
            <p:cNvSpPr/>
            <p:nvPr/>
          </p:nvSpPr>
          <p:spPr>
            <a:xfrm>
              <a:off x="10422044" y="2284763"/>
              <a:ext cx="2542445" cy="35945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Could Have (</a:t>
              </a:r>
              <a:r>
                <a:rPr lang="en-US" sz="175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추가</a:t>
              </a:r>
              <a:r>
                <a:rPr lang="en-US" sz="175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 – 30%</a:t>
              </a:r>
              <a:endParaRPr lang="en-US" sz="1750" dirty="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68688" y="1477308"/>
            <a:ext cx="3628766" cy="484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</a:pPr>
            <a:r>
              <a:rPr 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🏃 Sprint </a:t>
            </a:r>
            <a:r>
              <a:rPr lang="en-US" sz="2800" b="1" dirty="0" err="1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진행</a:t>
            </a:r>
            <a:r>
              <a:rPr 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2800" b="1" dirty="0" err="1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사항</a:t>
            </a:r>
            <a:endParaRPr lang="en-US" sz="2800" b="1" dirty="0">
              <a:solidFill>
                <a:srgbClr val="333333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C7658998-6E6D-3759-D4B4-3557454D923E}"/>
              </a:ext>
            </a:extLst>
          </p:cNvPr>
          <p:cNvGrpSpPr/>
          <p:nvPr/>
        </p:nvGrpSpPr>
        <p:grpSpPr>
          <a:xfrm>
            <a:off x="565547" y="2282841"/>
            <a:ext cx="4499729" cy="1463264"/>
            <a:chOff x="565547" y="2461743"/>
            <a:chExt cx="4499729" cy="1463264"/>
          </a:xfrm>
        </p:grpSpPr>
        <p:pic>
          <p:nvPicPr>
            <p:cNvPr id="4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5547" y="2461743"/>
              <a:ext cx="4499729" cy="485642"/>
            </a:xfrm>
            <a:prstGeom prst="rect">
              <a:avLst/>
            </a:prstGeom>
          </p:spPr>
        </p:pic>
        <p:sp>
          <p:nvSpPr>
            <p:cNvPr id="5" name="Text 2"/>
            <p:cNvSpPr/>
            <p:nvPr/>
          </p:nvSpPr>
          <p:spPr>
            <a:xfrm>
              <a:off x="978734" y="2590735"/>
              <a:ext cx="2020014" cy="22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350"/>
                </a:lnSpc>
                <a:buNone/>
              </a:pPr>
              <a:r>
                <a:rPr lang="en-US" sz="15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SPRINT 1</a:t>
              </a:r>
              <a:endParaRPr lang="en-US" sz="1550" dirty="0"/>
            </a:p>
          </p:txBody>
        </p:sp>
        <p:sp>
          <p:nvSpPr>
            <p:cNvPr id="6" name="Text 3"/>
            <p:cNvSpPr/>
            <p:nvPr/>
          </p:nvSpPr>
          <p:spPr>
            <a:xfrm>
              <a:off x="833725" y="3123441"/>
              <a:ext cx="3969189" cy="80156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50000"/>
                </a:lnSpc>
                <a:buNone/>
              </a:pP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목표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: 마이크로서비스 서버 배포 및 호출 API 개발. </a:t>
              </a:r>
            </a:p>
            <a:p>
              <a:pPr marL="0" indent="0" algn="l">
                <a:lnSpc>
                  <a:spcPct val="150000"/>
                </a:lnSpc>
                <a:buNone/>
              </a:pP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     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회의생성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→ 회의종료 → 회의록 생성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시나리오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개발</a:t>
              </a:r>
              <a:endPara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주요</a:t>
              </a:r>
              <a:r>
                <a:rPr lang="en-US" altLang="ko-KR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백로그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: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개발환경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설정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및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내부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/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외부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설계</a:t>
              </a:r>
              <a:endParaRPr lang="en-US" altLang="ko-KR" sz="1200" dirty="0"/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C6B18844-DF33-92C3-0F89-97CFA9D1D42A}"/>
              </a:ext>
            </a:extLst>
          </p:cNvPr>
          <p:cNvGrpSpPr/>
          <p:nvPr/>
        </p:nvGrpSpPr>
        <p:grpSpPr>
          <a:xfrm>
            <a:off x="5065276" y="2282841"/>
            <a:ext cx="4499729" cy="1195038"/>
            <a:chOff x="5065276" y="2461743"/>
            <a:chExt cx="4499729" cy="1195038"/>
          </a:xfrm>
        </p:grpSpPr>
        <p:pic>
          <p:nvPicPr>
            <p:cNvPr id="8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65276" y="2461743"/>
              <a:ext cx="4499729" cy="485642"/>
            </a:xfrm>
            <a:prstGeom prst="rect">
              <a:avLst/>
            </a:prstGeom>
          </p:spPr>
        </p:pic>
        <p:sp>
          <p:nvSpPr>
            <p:cNvPr id="9" name="Text 5"/>
            <p:cNvSpPr/>
            <p:nvPr/>
          </p:nvSpPr>
          <p:spPr>
            <a:xfrm>
              <a:off x="5478463" y="2590735"/>
              <a:ext cx="2020014" cy="22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350"/>
                </a:lnSpc>
                <a:buNone/>
              </a:pPr>
              <a:r>
                <a:rPr lang="en-US" sz="15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Pivoting</a:t>
              </a:r>
              <a:endParaRPr lang="en-US" sz="1550" dirty="0"/>
            </a:p>
          </p:txBody>
        </p:sp>
        <p:sp>
          <p:nvSpPr>
            <p:cNvPr id="10" name="Text 6"/>
            <p:cNvSpPr/>
            <p:nvPr/>
          </p:nvSpPr>
          <p:spPr>
            <a:xfrm>
              <a:off x="5323398" y="3132214"/>
              <a:ext cx="3969189" cy="52456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Must 기능 중 MVP 기간 내 완료 불가능한 </a:t>
              </a:r>
              <a:r>
                <a:rPr lang="en-US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범위</a:t>
              </a: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축소</a:t>
              </a:r>
              <a:endParaRPr lang="en-US" sz="120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규모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산정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실패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인정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및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현실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가능한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범위로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재조정</a:t>
              </a:r>
              <a:endParaRPr lang="en-US" altLang="ko-KR" sz="1200" dirty="0"/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89962311-4F45-1F6D-E10E-A14EDE0EC287}"/>
              </a:ext>
            </a:extLst>
          </p:cNvPr>
          <p:cNvGrpSpPr/>
          <p:nvPr/>
        </p:nvGrpSpPr>
        <p:grpSpPr>
          <a:xfrm>
            <a:off x="9565005" y="2282841"/>
            <a:ext cx="4499729" cy="1657321"/>
            <a:chOff x="9565005" y="2461743"/>
            <a:chExt cx="4499729" cy="1657321"/>
          </a:xfrm>
        </p:grpSpPr>
        <p:pic>
          <p:nvPicPr>
            <p:cNvPr id="12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65005" y="2461743"/>
              <a:ext cx="4499729" cy="485642"/>
            </a:xfrm>
            <a:prstGeom prst="rect">
              <a:avLst/>
            </a:prstGeom>
          </p:spPr>
        </p:pic>
        <p:sp>
          <p:nvSpPr>
            <p:cNvPr id="13" name="Text 8"/>
            <p:cNvSpPr/>
            <p:nvPr/>
          </p:nvSpPr>
          <p:spPr>
            <a:xfrm>
              <a:off x="9978192" y="2590735"/>
              <a:ext cx="2020014" cy="2276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350"/>
                </a:lnSpc>
                <a:buNone/>
              </a:pPr>
              <a:r>
                <a:rPr lang="en-US" sz="155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SPRINT 2</a:t>
              </a:r>
              <a:endParaRPr lang="en-US" sz="1550" dirty="0"/>
            </a:p>
          </p:txBody>
        </p:sp>
        <p:sp>
          <p:nvSpPr>
            <p:cNvPr id="14" name="Text 9"/>
            <p:cNvSpPr/>
            <p:nvPr/>
          </p:nvSpPr>
          <p:spPr>
            <a:xfrm>
              <a:off x="9842888" y="3040499"/>
              <a:ext cx="3863172" cy="107856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목표</a:t>
              </a:r>
              <a:r>
                <a:rPr lang="en-US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: 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MVP 핵심기능 (회의녹음 시 STT→AI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자동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요약</a:t>
              </a:r>
              <a:endPara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 →회의록 자동완성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저장→참여자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조회) 서버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동작</a:t>
              </a: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개발</a:t>
              </a:r>
              <a:endParaRPr lang="en-US" sz="12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주요</a:t>
              </a:r>
              <a:r>
                <a:rPr lang="en-US" altLang="ko-KR" sz="12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b="1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백로그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: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서버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환경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구축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CI/CD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자동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배포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  MVP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기능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검증</a:t>
              </a:r>
              <a:endParaRPr lang="en-US" altLang="ko-KR" sz="1200" dirty="0"/>
            </a:p>
          </p:txBody>
        </p:sp>
      </p:grpSp>
      <p:sp>
        <p:nvSpPr>
          <p:cNvPr id="16" name="Text 11"/>
          <p:cNvSpPr/>
          <p:nvPr/>
        </p:nvSpPr>
        <p:spPr>
          <a:xfrm>
            <a:off x="664937" y="4331573"/>
            <a:ext cx="4584859" cy="484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2500" b="1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🔄</a:t>
            </a:r>
            <a:r>
              <a:rPr lang="en-US" sz="25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 Pivoting 포인트와 의사결정</a:t>
            </a:r>
            <a:endParaRPr lang="en-US" sz="2500" dirty="0"/>
          </a:p>
        </p:txBody>
      </p:sp>
      <p:sp>
        <p:nvSpPr>
          <p:cNvPr id="17" name="Shape 12"/>
          <p:cNvSpPr/>
          <p:nvPr/>
        </p:nvSpPr>
        <p:spPr>
          <a:xfrm>
            <a:off x="615242" y="4964612"/>
            <a:ext cx="4391978" cy="2061210"/>
          </a:xfrm>
          <a:prstGeom prst="roundRect">
            <a:avLst>
              <a:gd name="adj" fmla="val 3293"/>
            </a:avLst>
          </a:prstGeom>
          <a:solidFill>
            <a:srgbClr val="FFFFFF"/>
          </a:solidFill>
          <a:ln w="22860">
            <a:solidFill>
              <a:srgbClr val="4DD5A7"/>
            </a:solidFill>
            <a:prstDash val="solid"/>
          </a:ln>
          <a:effectLst>
            <a:outerShdw blurRad="2413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8" name="Text 13"/>
          <p:cNvSpPr/>
          <p:nvPr/>
        </p:nvSpPr>
        <p:spPr>
          <a:xfrm>
            <a:off x="1558812" y="5149040"/>
            <a:ext cx="2504837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5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Pivot 1: Todo 서비스 통합</a:t>
            </a:r>
            <a:endParaRPr lang="en-US" sz="1550" dirty="0"/>
          </a:p>
        </p:txBody>
      </p:sp>
      <p:sp>
        <p:nvSpPr>
          <p:cNvPr id="19" name="Text 14"/>
          <p:cNvSpPr/>
          <p:nvPr/>
        </p:nvSpPr>
        <p:spPr>
          <a:xfrm>
            <a:off x="799670" y="5548971"/>
            <a:ext cx="4023122" cy="10339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초기 계획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Todo 별도 마이크로서비스 분리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문제점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통신 오버헤드, 데이터 정합성 복잡도 증가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의사결정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Meeting Service에 Todo 관리 기능 통합</a:t>
            </a:r>
            <a:r>
              <a:rPr lang="en-US" sz="1250" b="1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결과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개발 속도 30% 향상, API 호출 50% 감소</a:t>
            </a:r>
            <a:endParaRPr lang="en-US" sz="1250" dirty="0"/>
          </a:p>
        </p:txBody>
      </p:sp>
      <p:sp>
        <p:nvSpPr>
          <p:cNvPr id="20" name="Shape 15"/>
          <p:cNvSpPr/>
          <p:nvPr/>
        </p:nvSpPr>
        <p:spPr>
          <a:xfrm>
            <a:off x="5168787" y="4964612"/>
            <a:ext cx="4392097" cy="2061210"/>
          </a:xfrm>
          <a:prstGeom prst="roundRect">
            <a:avLst>
              <a:gd name="adj" fmla="val 3293"/>
            </a:avLst>
          </a:prstGeom>
          <a:solidFill>
            <a:srgbClr val="FFFFFF"/>
          </a:solidFill>
          <a:ln w="22860">
            <a:solidFill>
              <a:srgbClr val="FFB74D"/>
            </a:solidFill>
            <a:prstDash val="solid"/>
          </a:ln>
          <a:effectLst>
            <a:outerShdw blurRad="2413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1" name="Text 16"/>
          <p:cNvSpPr/>
          <p:nvPr/>
        </p:nvSpPr>
        <p:spPr>
          <a:xfrm>
            <a:off x="5802081" y="5149040"/>
            <a:ext cx="3125510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5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Pivot 2: 실시간 동기화 방식 단순화</a:t>
            </a:r>
            <a:endParaRPr lang="en-US" sz="1550" dirty="0"/>
          </a:p>
        </p:txBody>
      </p:sp>
      <p:sp>
        <p:nvSpPr>
          <p:cNvPr id="22" name="Text 17"/>
          <p:cNvSpPr/>
          <p:nvPr/>
        </p:nvSpPr>
        <p:spPr>
          <a:xfrm>
            <a:off x="5353215" y="5548971"/>
            <a:ext cx="4023241" cy="10339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초기 계획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WebSocket 기반 실시간 양방향 통신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문제점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동시 수정 충돌 해결 복잡도, 상태 관리 어려움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의사결정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Last Write Wins 정책 + 안건별 잠금 채택</a:t>
            </a:r>
            <a:r>
              <a:rPr lang="en-US" sz="1250" b="1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결과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충돌 해결 로직 단순화, 사용자 경험 개선</a:t>
            </a:r>
            <a:endParaRPr lang="en-US" sz="1250" dirty="0"/>
          </a:p>
        </p:txBody>
      </p:sp>
      <p:sp>
        <p:nvSpPr>
          <p:cNvPr id="23" name="Shape 18"/>
          <p:cNvSpPr/>
          <p:nvPr/>
        </p:nvSpPr>
        <p:spPr>
          <a:xfrm>
            <a:off x="9722452" y="4964612"/>
            <a:ext cx="4392097" cy="2061210"/>
          </a:xfrm>
          <a:prstGeom prst="roundRect">
            <a:avLst>
              <a:gd name="adj" fmla="val 3293"/>
            </a:avLst>
          </a:prstGeom>
          <a:solidFill>
            <a:srgbClr val="FFFFFF"/>
          </a:solidFill>
          <a:ln w="22860">
            <a:solidFill>
              <a:srgbClr val="64B5F6"/>
            </a:solidFill>
            <a:prstDash val="solid"/>
          </a:ln>
          <a:effectLst>
            <a:outerShdw blurRad="2413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4" name="Text 19"/>
          <p:cNvSpPr/>
          <p:nvPr/>
        </p:nvSpPr>
        <p:spPr>
          <a:xfrm>
            <a:off x="10324551" y="5149040"/>
            <a:ext cx="3187898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5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Pivot 3: AI 요약 재생성 속도 최적화</a:t>
            </a:r>
            <a:endParaRPr lang="en-US" sz="1550" dirty="0"/>
          </a:p>
        </p:txBody>
      </p:sp>
      <p:sp>
        <p:nvSpPr>
          <p:cNvPr id="25" name="Text 20"/>
          <p:cNvSpPr/>
          <p:nvPr/>
        </p:nvSpPr>
        <p:spPr>
          <a:xfrm>
            <a:off x="9906879" y="5548971"/>
            <a:ext cx="4023241" cy="1292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초기 계획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GPT-4 모델 사용 (응답 시간 10-15초)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문제점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사용자 대기 시간 길어 UX 저하</a:t>
            </a:r>
            <a:r>
              <a:rPr lang="en-US" sz="1250" b="1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의사결정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안건별 요약 GPT-3.5-turbo 사용 + 프롬프트 최적화</a:t>
            </a:r>
            <a:r>
              <a:rPr lang="en-US" sz="1250" b="1" dirty="0">
                <a:solidFill>
                  <a:srgbClr val="43895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결과</a:t>
            </a:r>
            <a:r>
              <a:rPr lang="en-US" sz="125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: 응답 시간 2-5초 단축, 사용자 만족도 향상</a:t>
            </a:r>
            <a:endParaRPr lang="en-US" sz="1250" dirty="0"/>
          </a:p>
        </p:txBody>
      </p:sp>
      <p:sp>
        <p:nvSpPr>
          <p:cNvPr id="26" name="Text 0">
            <a:extLst>
              <a:ext uri="{FF2B5EF4-FFF2-40B4-BE49-F238E27FC236}">
                <a16:creationId xmlns:a16="http://schemas.microsoft.com/office/drawing/2014/main" id="{B401A1A5-1880-AF9C-A182-F9CF5A38D91E}"/>
              </a:ext>
            </a:extLst>
          </p:cNvPr>
          <p:cNvSpPr/>
          <p:nvPr/>
        </p:nvSpPr>
        <p:spPr>
          <a:xfrm>
            <a:off x="485952" y="204682"/>
            <a:ext cx="7371115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Sprint </a:t>
            </a: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진행 과정과 </a:t>
            </a: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Pivoting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725636" y="7288152"/>
            <a:ext cx="13185934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endParaRPr lang="en-US" sz="1600" dirty="0"/>
          </a:p>
        </p:txBody>
      </p:sp>
      <p:sp>
        <p:nvSpPr>
          <p:cNvPr id="5" name="Text 0">
            <a:extLst>
              <a:ext uri="{FF2B5EF4-FFF2-40B4-BE49-F238E27FC236}">
                <a16:creationId xmlns:a16="http://schemas.microsoft.com/office/drawing/2014/main" id="{8080499F-7AE3-520A-3359-80565D4FB6D9}"/>
              </a:ext>
            </a:extLst>
          </p:cNvPr>
          <p:cNvSpPr/>
          <p:nvPr/>
        </p:nvSpPr>
        <p:spPr>
          <a:xfrm>
            <a:off x="485952" y="164926"/>
            <a:ext cx="5914848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논리 아키텍처 설계</a:t>
            </a:r>
          </a:p>
        </p:txBody>
      </p:sp>
      <p:pic>
        <p:nvPicPr>
          <p:cNvPr id="58" name="그림 57">
            <a:extLst>
              <a:ext uri="{FF2B5EF4-FFF2-40B4-BE49-F238E27FC236}">
                <a16:creationId xmlns:a16="http://schemas.microsoft.com/office/drawing/2014/main" id="{73102801-2AF3-3CA7-B18E-02618C03DE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92" t="3770" r="3374"/>
          <a:stretch>
            <a:fillRect/>
          </a:stretch>
        </p:blipFill>
        <p:spPr>
          <a:xfrm>
            <a:off x="88606" y="1270000"/>
            <a:ext cx="11937802" cy="6798760"/>
          </a:xfrm>
          <a:prstGeom prst="rect">
            <a:avLst/>
          </a:prstGeom>
        </p:spPr>
      </p:pic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6D81AC4E-236D-CC37-5225-355B45A03F08}"/>
              </a:ext>
            </a:extLst>
          </p:cNvPr>
          <p:cNvSpPr/>
          <p:nvPr/>
        </p:nvSpPr>
        <p:spPr>
          <a:xfrm>
            <a:off x="10519396" y="1266620"/>
            <a:ext cx="3633180" cy="4189964"/>
          </a:xfrm>
          <a:prstGeom prst="roundRect">
            <a:avLst>
              <a:gd name="adj" fmla="val 2159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 17">
            <a:extLst>
              <a:ext uri="{FF2B5EF4-FFF2-40B4-BE49-F238E27FC236}">
                <a16:creationId xmlns:a16="http://schemas.microsoft.com/office/drawing/2014/main" id="{9498C648-9970-2AB8-2EEA-3C1B6EA604BF}"/>
              </a:ext>
            </a:extLst>
          </p:cNvPr>
          <p:cNvSpPr/>
          <p:nvPr/>
        </p:nvSpPr>
        <p:spPr>
          <a:xfrm>
            <a:off x="10864837" y="1451673"/>
            <a:ext cx="2942298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ko-KR" altLang="en-US" b="1" dirty="0">
                <a:solidFill>
                  <a:srgbClr val="F66462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확장 가능</a:t>
            </a:r>
            <a:r>
              <a:rPr lang="ko-KR" alt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하고 </a:t>
            </a:r>
            <a:r>
              <a:rPr lang="ko-KR" altLang="en-US" b="1" dirty="0">
                <a:solidFill>
                  <a:srgbClr val="F66462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안정적인</a:t>
            </a:r>
            <a:r>
              <a:rPr lang="ko-KR" alt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 설계 전략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8F9C367-9522-1CC6-E500-6A527B31DC86}"/>
              </a:ext>
            </a:extLst>
          </p:cNvPr>
          <p:cNvGrpSpPr/>
          <p:nvPr/>
        </p:nvGrpSpPr>
        <p:grpSpPr>
          <a:xfrm>
            <a:off x="10699622" y="1995919"/>
            <a:ext cx="3272727" cy="711496"/>
            <a:chOff x="10807453" y="1814196"/>
            <a:chExt cx="3600000" cy="711496"/>
          </a:xfrm>
        </p:grpSpPr>
        <p:sp>
          <p:nvSpPr>
            <p:cNvPr id="41" name="Shape 2">
              <a:extLst>
                <a:ext uri="{FF2B5EF4-FFF2-40B4-BE49-F238E27FC236}">
                  <a16:creationId xmlns:a16="http://schemas.microsoft.com/office/drawing/2014/main" id="{0AF0A489-8F36-EBEE-A575-65B19A9D387A}"/>
                </a:ext>
              </a:extLst>
            </p:cNvPr>
            <p:cNvSpPr/>
            <p:nvPr/>
          </p:nvSpPr>
          <p:spPr>
            <a:xfrm>
              <a:off x="10807453" y="1814196"/>
              <a:ext cx="3600000" cy="333840"/>
            </a:xfrm>
            <a:prstGeom prst="roundRect">
              <a:avLst>
                <a:gd name="adj" fmla="val 480010"/>
              </a:avLst>
            </a:prstGeom>
            <a:solidFill>
              <a:srgbClr val="4DD5A7"/>
            </a:solidFill>
            <a:ln/>
            <a:effectLst>
              <a:outerShdw blurRad="293370" algn="bl" rotWithShape="0">
                <a:srgbClr val="333333">
                  <a:alpha val="10000"/>
                </a:srgb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endParaRPr lang="ko-KR" altLang="en-US"/>
            </a:p>
          </p:txBody>
        </p:sp>
        <p:sp>
          <p:nvSpPr>
            <p:cNvPr id="42" name="Text 4">
              <a:extLst>
                <a:ext uri="{FF2B5EF4-FFF2-40B4-BE49-F238E27FC236}">
                  <a16:creationId xmlns:a16="http://schemas.microsoft.com/office/drawing/2014/main" id="{FB70ED83-63F9-0FF7-72C5-F4E29F361F37}"/>
                </a:ext>
              </a:extLst>
            </p:cNvPr>
            <p:cNvSpPr/>
            <p:nvPr/>
          </p:nvSpPr>
          <p:spPr>
            <a:xfrm>
              <a:off x="10807453" y="2156360"/>
              <a:ext cx="3600000" cy="3693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단일 </a:t>
              </a:r>
              <a:r>
                <a:rPr lang="ko-KR" altLang="en-US" sz="120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진입점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JWT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인증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/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인가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Rate Limiting, Kong Gateway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사용</a:t>
              </a:r>
              <a:endPara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3" name="Text 3">
              <a:extLst>
                <a:ext uri="{FF2B5EF4-FFF2-40B4-BE49-F238E27FC236}">
                  <a16:creationId xmlns:a16="http://schemas.microsoft.com/office/drawing/2014/main" id="{D5DE536F-2DFF-651F-BC9E-E4E9901AA0F3}"/>
                </a:ext>
              </a:extLst>
            </p:cNvPr>
            <p:cNvSpPr/>
            <p:nvPr/>
          </p:nvSpPr>
          <p:spPr>
            <a:xfrm>
              <a:off x="11440904" y="1873394"/>
              <a:ext cx="2333098" cy="2154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ctr" anchorCtr="1">
              <a:spAutoFit/>
            </a:bodyPr>
            <a:lstStyle/>
            <a:p>
              <a:pPr marL="0" indent="0" algn="l"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Gateway Offloading &amp; Routing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B5E75E3-8C99-5C95-4E97-89CA1604BE8B}"/>
              </a:ext>
            </a:extLst>
          </p:cNvPr>
          <p:cNvGrpSpPr/>
          <p:nvPr/>
        </p:nvGrpSpPr>
        <p:grpSpPr>
          <a:xfrm>
            <a:off x="10699622" y="2759000"/>
            <a:ext cx="3272727" cy="814231"/>
            <a:chOff x="9470787" y="1558693"/>
            <a:chExt cx="3960000" cy="814231"/>
          </a:xfrm>
        </p:grpSpPr>
        <p:sp>
          <p:nvSpPr>
            <p:cNvPr id="45" name="Shape 2">
              <a:extLst>
                <a:ext uri="{FF2B5EF4-FFF2-40B4-BE49-F238E27FC236}">
                  <a16:creationId xmlns:a16="http://schemas.microsoft.com/office/drawing/2014/main" id="{CBCF0FB2-B0CF-F5AA-75B5-52F3FC569243}"/>
                </a:ext>
              </a:extLst>
            </p:cNvPr>
            <p:cNvSpPr/>
            <p:nvPr/>
          </p:nvSpPr>
          <p:spPr>
            <a:xfrm>
              <a:off x="9470787" y="1558693"/>
              <a:ext cx="3960000" cy="333840"/>
            </a:xfrm>
            <a:prstGeom prst="roundRect">
              <a:avLst>
                <a:gd name="adj" fmla="val 480010"/>
              </a:avLst>
            </a:prstGeom>
            <a:solidFill>
              <a:srgbClr val="FFC000"/>
            </a:solidFill>
            <a:ln/>
            <a:effectLst>
              <a:outerShdw blurRad="293370" algn="bl" rotWithShape="0">
                <a:srgbClr val="333333">
                  <a:alpha val="10000"/>
                </a:srgb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endParaRPr lang="ko-KR" altLang="en-US"/>
            </a:p>
          </p:txBody>
        </p:sp>
        <p:sp>
          <p:nvSpPr>
            <p:cNvPr id="46" name="Text 4">
              <a:extLst>
                <a:ext uri="{FF2B5EF4-FFF2-40B4-BE49-F238E27FC236}">
                  <a16:creationId xmlns:a16="http://schemas.microsoft.com/office/drawing/2014/main" id="{A0EB537B-80DC-D18D-BFC5-D632D010873F}"/>
                </a:ext>
              </a:extLst>
            </p:cNvPr>
            <p:cNvSpPr/>
            <p:nvPr/>
          </p:nvSpPr>
          <p:spPr>
            <a:xfrm>
              <a:off x="9470787" y="1930889"/>
              <a:ext cx="3960000" cy="442035"/>
            </a:xfrm>
            <a:prstGeom prst="rect">
              <a:avLst/>
            </a:prstGeom>
            <a:noFill/>
            <a:ln/>
          </p:spPr>
          <p:txBody>
            <a:bodyPr wrap="square" lIns="36000" tIns="36000" rIns="36000" bIns="36000" rtlCol="0" anchor="t">
              <a:spAutoFit/>
            </a:bodyPr>
            <a:lstStyle/>
            <a:p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Redis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성능 최적화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Cache Hit Rate 70%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이상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사용자 프로필 </a:t>
              </a:r>
              <a:r>
                <a:rPr lang="ko-KR" altLang="en-US" sz="120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캐싱</a:t>
              </a:r>
              <a:endPara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7" name="Text 3">
              <a:extLst>
                <a:ext uri="{FF2B5EF4-FFF2-40B4-BE49-F238E27FC236}">
                  <a16:creationId xmlns:a16="http://schemas.microsoft.com/office/drawing/2014/main" id="{4D56CC54-1F61-7332-FD20-9A2F3F791F76}"/>
                </a:ext>
              </a:extLst>
            </p:cNvPr>
            <p:cNvSpPr/>
            <p:nvPr/>
          </p:nvSpPr>
          <p:spPr>
            <a:xfrm>
              <a:off x="10741458" y="1617891"/>
              <a:ext cx="1418658" cy="2154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ctr" anchorCtr="1">
              <a:spAutoFit/>
            </a:bodyPr>
            <a:lstStyle/>
            <a:p>
              <a:pPr marL="0" indent="0" algn="l"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Cache-Aside </a:t>
              </a:r>
              <a:r>
                <a:rPr lang="ko-KR" alt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패턴</a:t>
              </a: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EF9D56E9-1D31-CF1F-3947-81511D818037}"/>
              </a:ext>
            </a:extLst>
          </p:cNvPr>
          <p:cNvGrpSpPr/>
          <p:nvPr/>
        </p:nvGrpSpPr>
        <p:grpSpPr>
          <a:xfrm>
            <a:off x="10699622" y="3624816"/>
            <a:ext cx="3272727" cy="814231"/>
            <a:chOff x="9470787" y="1558695"/>
            <a:chExt cx="3960000" cy="814231"/>
          </a:xfrm>
        </p:grpSpPr>
        <p:sp>
          <p:nvSpPr>
            <p:cNvPr id="49" name="Shape 2">
              <a:extLst>
                <a:ext uri="{FF2B5EF4-FFF2-40B4-BE49-F238E27FC236}">
                  <a16:creationId xmlns:a16="http://schemas.microsoft.com/office/drawing/2014/main" id="{B878FEAF-36F1-2AF3-D567-90E5C3983205}"/>
                </a:ext>
              </a:extLst>
            </p:cNvPr>
            <p:cNvSpPr/>
            <p:nvPr/>
          </p:nvSpPr>
          <p:spPr>
            <a:xfrm>
              <a:off x="9470787" y="1558695"/>
              <a:ext cx="3960000" cy="333840"/>
            </a:xfrm>
            <a:prstGeom prst="roundRect">
              <a:avLst>
                <a:gd name="adj" fmla="val 480010"/>
              </a:avLst>
            </a:prstGeom>
            <a:solidFill>
              <a:srgbClr val="6BB3F9"/>
            </a:solidFill>
            <a:ln/>
            <a:effectLst>
              <a:outerShdw blurRad="293370" algn="bl" rotWithShape="0">
                <a:srgbClr val="333333">
                  <a:alpha val="10000"/>
                </a:srgb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endParaRPr lang="ko-KR" altLang="en-US"/>
            </a:p>
          </p:txBody>
        </p:sp>
        <p:sp>
          <p:nvSpPr>
            <p:cNvPr id="50" name="Text 4">
              <a:extLst>
                <a:ext uri="{FF2B5EF4-FFF2-40B4-BE49-F238E27FC236}">
                  <a16:creationId xmlns:a16="http://schemas.microsoft.com/office/drawing/2014/main" id="{D5A22B65-43DF-D9B4-85F9-663E64A86174}"/>
                </a:ext>
              </a:extLst>
            </p:cNvPr>
            <p:cNvSpPr/>
            <p:nvPr/>
          </p:nvSpPr>
          <p:spPr>
            <a:xfrm>
              <a:off x="9470787" y="1930891"/>
              <a:ext cx="3960000" cy="442035"/>
            </a:xfrm>
            <a:prstGeom prst="rect">
              <a:avLst/>
            </a:prstGeom>
            <a:noFill/>
            <a:ln/>
          </p:spPr>
          <p:txBody>
            <a:bodyPr wrap="square" lIns="36000" tIns="36000" rIns="36000" bIns="36000" rtlCol="0" anchor="t">
              <a:spAutoFit/>
            </a:bodyPr>
            <a:lstStyle/>
            <a:p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이벤트 기반 통신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서비스 간 느슨한 결합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en-US" altLang="ko-KR" sz="120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MeetingEnded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이벤트</a:t>
              </a:r>
              <a:endPara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1" name="Text 3">
              <a:extLst>
                <a:ext uri="{FF2B5EF4-FFF2-40B4-BE49-F238E27FC236}">
                  <a16:creationId xmlns:a16="http://schemas.microsoft.com/office/drawing/2014/main" id="{9C0C891B-1AC5-73AC-0CD0-7D8B9A487DDE}"/>
                </a:ext>
              </a:extLst>
            </p:cNvPr>
            <p:cNvSpPr/>
            <p:nvPr/>
          </p:nvSpPr>
          <p:spPr>
            <a:xfrm>
              <a:off x="10825456" y="1617893"/>
              <a:ext cx="1250663" cy="2154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ctr" anchorCtr="1">
              <a:spAutoFit/>
            </a:bodyPr>
            <a:lstStyle/>
            <a:p>
              <a:pPr marL="0" indent="0" algn="l"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Pub-Sub </a:t>
              </a:r>
              <a:r>
                <a:rPr lang="ko-KR" alt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메시징</a:t>
              </a: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9BE75FD0-E089-A687-61CE-B00B1C318E04}"/>
              </a:ext>
            </a:extLst>
          </p:cNvPr>
          <p:cNvGrpSpPr/>
          <p:nvPr/>
        </p:nvGrpSpPr>
        <p:grpSpPr>
          <a:xfrm>
            <a:off x="10699622" y="4490633"/>
            <a:ext cx="3272727" cy="814231"/>
            <a:chOff x="9470787" y="1787292"/>
            <a:chExt cx="3960000" cy="814231"/>
          </a:xfrm>
        </p:grpSpPr>
        <p:sp>
          <p:nvSpPr>
            <p:cNvPr id="53" name="Shape 2">
              <a:extLst>
                <a:ext uri="{FF2B5EF4-FFF2-40B4-BE49-F238E27FC236}">
                  <a16:creationId xmlns:a16="http://schemas.microsoft.com/office/drawing/2014/main" id="{ADBADE86-D4F5-E6E4-9282-D3C66F0EC369}"/>
                </a:ext>
              </a:extLst>
            </p:cNvPr>
            <p:cNvSpPr/>
            <p:nvPr/>
          </p:nvSpPr>
          <p:spPr>
            <a:xfrm>
              <a:off x="9470787" y="1787292"/>
              <a:ext cx="3960000" cy="333840"/>
            </a:xfrm>
            <a:prstGeom prst="roundRect">
              <a:avLst>
                <a:gd name="adj" fmla="val 480010"/>
              </a:avLst>
            </a:prstGeom>
            <a:solidFill>
              <a:srgbClr val="F66462"/>
            </a:solidFill>
            <a:ln/>
            <a:effectLst>
              <a:outerShdw blurRad="293370" algn="bl" rotWithShape="0">
                <a:srgbClr val="333333">
                  <a:alpha val="10000"/>
                </a:srgb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endParaRPr lang="ko-KR" altLang="en-US"/>
            </a:p>
          </p:txBody>
        </p:sp>
        <p:sp>
          <p:nvSpPr>
            <p:cNvPr id="54" name="Text 4">
              <a:extLst>
                <a:ext uri="{FF2B5EF4-FFF2-40B4-BE49-F238E27FC236}">
                  <a16:creationId xmlns:a16="http://schemas.microsoft.com/office/drawing/2014/main" id="{A3340917-80BB-2F7D-3FEB-E6DC7D8615FD}"/>
                </a:ext>
              </a:extLst>
            </p:cNvPr>
            <p:cNvSpPr/>
            <p:nvPr/>
          </p:nvSpPr>
          <p:spPr>
            <a:xfrm>
              <a:off x="9470787" y="2159488"/>
              <a:ext cx="3960000" cy="442035"/>
            </a:xfrm>
            <a:prstGeom prst="rect">
              <a:avLst/>
            </a:prstGeom>
            <a:noFill/>
            <a:ln/>
          </p:spPr>
          <p:txBody>
            <a:bodyPr wrap="square" lIns="36000" tIns="36000" rIns="36000" bIns="36000" rtlCol="0" anchor="t">
              <a:spAutoFit/>
            </a:bodyPr>
            <a:lstStyle/>
            <a:p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RabbitMQ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부하 분산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비동기 처리</a:t>
              </a:r>
              <a:r>
                <a:rPr lang="en-US" altLang="ko-KR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20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트래픽 급증 시 안정적 처리</a:t>
              </a:r>
              <a:endPara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5" name="Text 3">
              <a:extLst>
                <a:ext uri="{FF2B5EF4-FFF2-40B4-BE49-F238E27FC236}">
                  <a16:creationId xmlns:a16="http://schemas.microsoft.com/office/drawing/2014/main" id="{650C639E-688F-BEF9-AB70-C70473284EA8}"/>
                </a:ext>
              </a:extLst>
            </p:cNvPr>
            <p:cNvSpPr/>
            <p:nvPr/>
          </p:nvSpPr>
          <p:spPr>
            <a:xfrm>
              <a:off x="10308647" y="1846490"/>
              <a:ext cx="2284280" cy="2154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ctr" anchorCtr="1">
              <a:spAutoFit/>
            </a:bodyPr>
            <a:lstStyle/>
            <a:p>
              <a:pPr marL="0" indent="0" algn="l"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Queue-Based Load Leveling</a:t>
              </a:r>
            </a:p>
          </p:txBody>
        </p:sp>
      </p:grp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529A5F75-E860-846C-63D4-832659702499}"/>
              </a:ext>
            </a:extLst>
          </p:cNvPr>
          <p:cNvSpPr/>
          <p:nvPr/>
        </p:nvSpPr>
        <p:spPr>
          <a:xfrm>
            <a:off x="2912164" y="1649896"/>
            <a:ext cx="3031435" cy="2146852"/>
          </a:xfrm>
          <a:prstGeom prst="roundRect">
            <a:avLst>
              <a:gd name="adj" fmla="val 9723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alphaModFix amt="50000"/>
          </a:blip>
          <a:srcRect r="10571"/>
          <a:stretch>
            <a:fillRect/>
          </a:stretch>
        </p:blipFill>
        <p:spPr>
          <a:xfrm>
            <a:off x="1546579" y="0"/>
            <a:ext cx="13083821" cy="1418749"/>
          </a:xfrm>
          <a:prstGeom prst="rect">
            <a:avLst/>
          </a:prstGeom>
        </p:spPr>
      </p:pic>
      <p:sp>
        <p:nvSpPr>
          <p:cNvPr id="41" name="Text 0">
            <a:extLst>
              <a:ext uri="{FF2B5EF4-FFF2-40B4-BE49-F238E27FC236}">
                <a16:creationId xmlns:a16="http://schemas.microsoft.com/office/drawing/2014/main" id="{285B1133-5883-D8AD-F3D9-0DD6333C3847}"/>
              </a:ext>
            </a:extLst>
          </p:cNvPr>
          <p:cNvSpPr/>
          <p:nvPr/>
        </p:nvSpPr>
        <p:spPr>
          <a:xfrm>
            <a:off x="485952" y="164926"/>
            <a:ext cx="8646759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물리 아키텍처 설계</a:t>
            </a: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4C78A5CE-F980-9347-C30B-315781612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071" y="1074852"/>
            <a:ext cx="10385425" cy="5346026"/>
          </a:xfrm>
          <a:prstGeom prst="rect">
            <a:avLst/>
          </a:prstGeom>
        </p:spPr>
      </p:pic>
      <p:grpSp>
        <p:nvGrpSpPr>
          <p:cNvPr id="89" name="그룹 88">
            <a:extLst>
              <a:ext uri="{FF2B5EF4-FFF2-40B4-BE49-F238E27FC236}">
                <a16:creationId xmlns:a16="http://schemas.microsoft.com/office/drawing/2014/main" id="{ECCFC608-8170-8499-8074-0CDC1AD487B5}"/>
              </a:ext>
            </a:extLst>
          </p:cNvPr>
          <p:cNvGrpSpPr/>
          <p:nvPr/>
        </p:nvGrpSpPr>
        <p:grpSpPr>
          <a:xfrm>
            <a:off x="743501" y="2369352"/>
            <a:ext cx="2270977" cy="704253"/>
            <a:chOff x="741883" y="1537930"/>
            <a:chExt cx="2270977" cy="704253"/>
          </a:xfrm>
        </p:grpSpPr>
        <p:pic>
          <p:nvPicPr>
            <p:cNvPr id="90" name="Image 0" descr="preencoded.png">
              <a:extLst>
                <a:ext uri="{FF2B5EF4-FFF2-40B4-BE49-F238E27FC236}">
                  <a16:creationId xmlns:a16="http://schemas.microsoft.com/office/drawing/2014/main" id="{63D2F79F-B9B4-B6EF-63DE-E2CF36235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41883" y="1596678"/>
              <a:ext cx="433388" cy="433388"/>
            </a:xfrm>
            <a:prstGeom prst="rect">
              <a:avLst/>
            </a:prstGeom>
          </p:spPr>
        </p:pic>
        <p:sp>
          <p:nvSpPr>
            <p:cNvPr id="91" name="Text 1">
              <a:extLst>
                <a:ext uri="{FF2B5EF4-FFF2-40B4-BE49-F238E27FC236}">
                  <a16:creationId xmlns:a16="http://schemas.microsoft.com/office/drawing/2014/main" id="{E0D36272-BACC-5163-C8B7-0B31A53B8310}"/>
                </a:ext>
              </a:extLst>
            </p:cNvPr>
            <p:cNvSpPr/>
            <p:nvPr/>
          </p:nvSpPr>
          <p:spPr>
            <a:xfrm>
              <a:off x="1336119" y="1537930"/>
              <a:ext cx="702115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Backend</a:t>
              </a:r>
              <a:endParaRPr lang="en-US" sz="1400" dirty="0"/>
            </a:p>
          </p:txBody>
        </p:sp>
        <p:sp>
          <p:nvSpPr>
            <p:cNvPr id="92" name="Text 2">
              <a:extLst>
                <a:ext uri="{FF2B5EF4-FFF2-40B4-BE49-F238E27FC236}">
                  <a16:creationId xmlns:a16="http://schemas.microsoft.com/office/drawing/2014/main" id="{A1D5E05D-6967-4343-9964-DC721843D277}"/>
                </a:ext>
              </a:extLst>
            </p:cNvPr>
            <p:cNvSpPr/>
            <p:nvPr/>
          </p:nvSpPr>
          <p:spPr>
            <a:xfrm>
              <a:off x="1336119" y="1804617"/>
              <a:ext cx="1635063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Java 17 + Spring Boot 3.2</a:t>
              </a:r>
              <a:endParaRPr lang="en-US" sz="1100" dirty="0"/>
            </a:p>
          </p:txBody>
        </p:sp>
        <p:sp>
          <p:nvSpPr>
            <p:cNvPr id="93" name="Text 3">
              <a:extLst>
                <a:ext uri="{FF2B5EF4-FFF2-40B4-BE49-F238E27FC236}">
                  <a16:creationId xmlns:a16="http://schemas.microsoft.com/office/drawing/2014/main" id="{F93BF735-E9C6-7416-E6B8-1933DC03F065}"/>
                </a:ext>
              </a:extLst>
            </p:cNvPr>
            <p:cNvSpPr/>
            <p:nvPr/>
          </p:nvSpPr>
          <p:spPr>
            <a:xfrm>
              <a:off x="1336119" y="2032510"/>
              <a:ext cx="1676741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엔터프라이즈급 안정성 보장</a:t>
              </a:r>
              <a:endParaRPr lang="en-US" sz="1100" dirty="0"/>
            </a:p>
          </p:txBody>
        </p:sp>
      </p:grp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85C97239-44F7-7779-3E8B-A4B40D6B195E}"/>
              </a:ext>
            </a:extLst>
          </p:cNvPr>
          <p:cNvGrpSpPr/>
          <p:nvPr/>
        </p:nvGrpSpPr>
        <p:grpSpPr>
          <a:xfrm>
            <a:off x="743501" y="3480279"/>
            <a:ext cx="1979231" cy="724127"/>
            <a:chOff x="5177671" y="1537930"/>
            <a:chExt cx="1979231" cy="724127"/>
          </a:xfrm>
        </p:grpSpPr>
        <p:pic>
          <p:nvPicPr>
            <p:cNvPr id="95" name="Image 1" descr="preencoded.png">
              <a:extLst>
                <a:ext uri="{FF2B5EF4-FFF2-40B4-BE49-F238E27FC236}">
                  <a16:creationId xmlns:a16="http://schemas.microsoft.com/office/drawing/2014/main" id="{6BB6071C-9486-64C5-36CF-205412405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177671" y="1618996"/>
              <a:ext cx="433388" cy="433388"/>
            </a:xfrm>
            <a:prstGeom prst="rect">
              <a:avLst/>
            </a:prstGeom>
          </p:spPr>
        </p:pic>
        <p:sp>
          <p:nvSpPr>
            <p:cNvPr id="96" name="Text 4">
              <a:extLst>
                <a:ext uri="{FF2B5EF4-FFF2-40B4-BE49-F238E27FC236}">
                  <a16:creationId xmlns:a16="http://schemas.microsoft.com/office/drawing/2014/main" id="{528D65E0-6EF1-1969-96F6-B98FE3278E87}"/>
                </a:ext>
              </a:extLst>
            </p:cNvPr>
            <p:cNvSpPr/>
            <p:nvPr/>
          </p:nvSpPr>
          <p:spPr>
            <a:xfrm>
              <a:off x="5771907" y="1537930"/>
              <a:ext cx="755015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Frontend</a:t>
              </a:r>
              <a:endParaRPr lang="en-US" sz="1400" dirty="0"/>
            </a:p>
          </p:txBody>
        </p:sp>
        <p:sp>
          <p:nvSpPr>
            <p:cNvPr id="97" name="Text 5">
              <a:extLst>
                <a:ext uri="{FF2B5EF4-FFF2-40B4-BE49-F238E27FC236}">
                  <a16:creationId xmlns:a16="http://schemas.microsoft.com/office/drawing/2014/main" id="{4F905928-EE87-EEE3-376E-2EE696BE982E}"/>
                </a:ext>
              </a:extLst>
            </p:cNvPr>
            <p:cNvSpPr/>
            <p:nvPr/>
          </p:nvSpPr>
          <p:spPr>
            <a:xfrm>
              <a:off x="5771907" y="1799875"/>
              <a:ext cx="1384995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React 18 + TypeScript</a:t>
              </a:r>
              <a:endParaRPr lang="en-US" sz="1100" dirty="0"/>
            </a:p>
          </p:txBody>
        </p:sp>
        <p:sp>
          <p:nvSpPr>
            <p:cNvPr id="98" name="Text 6">
              <a:extLst>
                <a:ext uri="{FF2B5EF4-FFF2-40B4-BE49-F238E27FC236}">
                  <a16:creationId xmlns:a16="http://schemas.microsoft.com/office/drawing/2014/main" id="{B87AF75C-7143-EBE8-288A-8778BCBECBF2}"/>
                </a:ext>
              </a:extLst>
            </p:cNvPr>
            <p:cNvSpPr/>
            <p:nvPr/>
          </p:nvSpPr>
          <p:spPr>
            <a:xfrm>
              <a:off x="5771907" y="2052384"/>
              <a:ext cx="1320874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실시간 협업 UI 최적화</a:t>
              </a:r>
              <a:endParaRPr lang="en-US" sz="1100" dirty="0"/>
            </a:p>
          </p:txBody>
        </p:sp>
      </p:grpSp>
      <p:grpSp>
        <p:nvGrpSpPr>
          <p:cNvPr id="99" name="그룹 98">
            <a:extLst>
              <a:ext uri="{FF2B5EF4-FFF2-40B4-BE49-F238E27FC236}">
                <a16:creationId xmlns:a16="http://schemas.microsoft.com/office/drawing/2014/main" id="{5C577B0D-3F30-ABA5-2C7E-FE4BA05BCC17}"/>
              </a:ext>
            </a:extLst>
          </p:cNvPr>
          <p:cNvGrpSpPr/>
          <p:nvPr/>
        </p:nvGrpSpPr>
        <p:grpSpPr>
          <a:xfrm>
            <a:off x="3587411" y="4784731"/>
            <a:ext cx="2093846" cy="726430"/>
            <a:chOff x="9633109" y="1537930"/>
            <a:chExt cx="2093846" cy="726430"/>
          </a:xfrm>
        </p:grpSpPr>
        <p:pic>
          <p:nvPicPr>
            <p:cNvPr id="100" name="Image 2" descr="preencoded.png">
              <a:extLst>
                <a:ext uri="{FF2B5EF4-FFF2-40B4-BE49-F238E27FC236}">
                  <a16:creationId xmlns:a16="http://schemas.microsoft.com/office/drawing/2014/main" id="{BFA08705-2046-FFFE-22DC-15553DA2248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633109" y="1598716"/>
              <a:ext cx="433388" cy="433388"/>
            </a:xfrm>
            <a:prstGeom prst="rect">
              <a:avLst/>
            </a:prstGeom>
          </p:spPr>
        </p:pic>
        <p:sp>
          <p:nvSpPr>
            <p:cNvPr id="101" name="Text 7">
              <a:extLst>
                <a:ext uri="{FF2B5EF4-FFF2-40B4-BE49-F238E27FC236}">
                  <a16:creationId xmlns:a16="http://schemas.microsoft.com/office/drawing/2014/main" id="{9491DC02-F443-B8B5-170A-9998C803ACB6}"/>
                </a:ext>
              </a:extLst>
            </p:cNvPr>
            <p:cNvSpPr/>
            <p:nvPr/>
          </p:nvSpPr>
          <p:spPr>
            <a:xfrm>
              <a:off x="10246995" y="1537930"/>
              <a:ext cx="798295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AI Service</a:t>
              </a:r>
              <a:endParaRPr lang="en-US" sz="1400" dirty="0"/>
            </a:p>
          </p:txBody>
        </p:sp>
        <p:sp>
          <p:nvSpPr>
            <p:cNvPr id="102" name="Text 8">
              <a:extLst>
                <a:ext uri="{FF2B5EF4-FFF2-40B4-BE49-F238E27FC236}">
                  <a16:creationId xmlns:a16="http://schemas.microsoft.com/office/drawing/2014/main" id="{09EF9B5B-E4E2-9808-0DBE-F936DF081DF3}"/>
                </a:ext>
              </a:extLst>
            </p:cNvPr>
            <p:cNvSpPr/>
            <p:nvPr/>
          </p:nvSpPr>
          <p:spPr>
            <a:xfrm>
              <a:off x="10233369" y="1816562"/>
              <a:ext cx="1410643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Python 3.11 + FastAPI</a:t>
              </a:r>
              <a:endParaRPr lang="en-US" sz="1100" dirty="0"/>
            </a:p>
          </p:txBody>
        </p:sp>
        <p:sp>
          <p:nvSpPr>
            <p:cNvPr id="103" name="Text 9">
              <a:extLst>
                <a:ext uri="{FF2B5EF4-FFF2-40B4-BE49-F238E27FC236}">
                  <a16:creationId xmlns:a16="http://schemas.microsoft.com/office/drawing/2014/main" id="{81984FDA-F3FB-BB09-A992-1089A6CDC5AE}"/>
                </a:ext>
              </a:extLst>
            </p:cNvPr>
            <p:cNvSpPr/>
            <p:nvPr/>
          </p:nvSpPr>
          <p:spPr>
            <a:xfrm>
              <a:off x="10237765" y="2054687"/>
              <a:ext cx="1489190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AI/ML 생태계, 빠른 응답</a:t>
              </a:r>
              <a:endParaRPr lang="en-US" sz="1100" dirty="0"/>
            </a:p>
          </p:txBody>
        </p:sp>
      </p:grpSp>
      <p:grpSp>
        <p:nvGrpSpPr>
          <p:cNvPr id="104" name="그룹 103">
            <a:extLst>
              <a:ext uri="{FF2B5EF4-FFF2-40B4-BE49-F238E27FC236}">
                <a16:creationId xmlns:a16="http://schemas.microsoft.com/office/drawing/2014/main" id="{7BAFE74E-2152-3F85-E31E-1FB055B1D7AF}"/>
              </a:ext>
            </a:extLst>
          </p:cNvPr>
          <p:cNvGrpSpPr/>
          <p:nvPr/>
        </p:nvGrpSpPr>
        <p:grpSpPr>
          <a:xfrm>
            <a:off x="743501" y="4611080"/>
            <a:ext cx="2175211" cy="738119"/>
            <a:chOff x="722233" y="2832259"/>
            <a:chExt cx="2175211" cy="738119"/>
          </a:xfrm>
        </p:grpSpPr>
        <p:pic>
          <p:nvPicPr>
            <p:cNvPr id="105" name="Image 3" descr="preencoded.png">
              <a:extLst>
                <a:ext uri="{FF2B5EF4-FFF2-40B4-BE49-F238E27FC236}">
                  <a16:creationId xmlns:a16="http://schemas.microsoft.com/office/drawing/2014/main" id="{00628200-9C3F-941E-0052-EE6999424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22233" y="2864031"/>
              <a:ext cx="433388" cy="433388"/>
            </a:xfrm>
            <a:prstGeom prst="rect">
              <a:avLst/>
            </a:prstGeom>
          </p:spPr>
        </p:pic>
        <p:sp>
          <p:nvSpPr>
            <p:cNvPr id="106" name="Text 10">
              <a:extLst>
                <a:ext uri="{FF2B5EF4-FFF2-40B4-BE49-F238E27FC236}">
                  <a16:creationId xmlns:a16="http://schemas.microsoft.com/office/drawing/2014/main" id="{A7EFAE2F-7BA9-1FE5-0168-3F7E2637F61B}"/>
                </a:ext>
              </a:extLst>
            </p:cNvPr>
            <p:cNvSpPr/>
            <p:nvPr/>
          </p:nvSpPr>
          <p:spPr>
            <a:xfrm>
              <a:off x="1336119" y="2832259"/>
              <a:ext cx="238848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DB</a:t>
              </a:r>
              <a:endParaRPr lang="en-US" sz="1400" dirty="0"/>
            </a:p>
          </p:txBody>
        </p:sp>
        <p:sp>
          <p:nvSpPr>
            <p:cNvPr id="107" name="Text 11">
              <a:extLst>
                <a:ext uri="{FF2B5EF4-FFF2-40B4-BE49-F238E27FC236}">
                  <a16:creationId xmlns:a16="http://schemas.microsoft.com/office/drawing/2014/main" id="{D2F647AD-A309-7E55-068D-8D282779B9FE}"/>
                </a:ext>
              </a:extLst>
            </p:cNvPr>
            <p:cNvSpPr/>
            <p:nvPr/>
          </p:nvSpPr>
          <p:spPr>
            <a:xfrm>
              <a:off x="1336119" y="3115879"/>
              <a:ext cx="937757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PostgreSQL 15</a:t>
              </a:r>
              <a:endParaRPr lang="en-US" sz="1100" dirty="0"/>
            </a:p>
          </p:txBody>
        </p:sp>
        <p:sp>
          <p:nvSpPr>
            <p:cNvPr id="108" name="Text 12">
              <a:extLst>
                <a:ext uri="{FF2B5EF4-FFF2-40B4-BE49-F238E27FC236}">
                  <a16:creationId xmlns:a16="http://schemas.microsoft.com/office/drawing/2014/main" id="{3B34C04F-B053-AB63-FF03-63B2ED5EFC8A}"/>
                </a:ext>
              </a:extLst>
            </p:cNvPr>
            <p:cNvSpPr/>
            <p:nvPr/>
          </p:nvSpPr>
          <p:spPr>
            <a:xfrm>
              <a:off x="1336119" y="3360705"/>
              <a:ext cx="1561325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구조화 데이터, ACID 보장</a:t>
              </a:r>
              <a:endParaRPr lang="en-US" sz="1100" dirty="0"/>
            </a:p>
          </p:txBody>
        </p:sp>
      </p:grpSp>
      <p:grpSp>
        <p:nvGrpSpPr>
          <p:cNvPr id="109" name="그룹 108">
            <a:extLst>
              <a:ext uri="{FF2B5EF4-FFF2-40B4-BE49-F238E27FC236}">
                <a16:creationId xmlns:a16="http://schemas.microsoft.com/office/drawing/2014/main" id="{EF81281D-142B-735B-00DD-BFD003EAC7F5}"/>
              </a:ext>
            </a:extLst>
          </p:cNvPr>
          <p:cNvGrpSpPr/>
          <p:nvPr/>
        </p:nvGrpSpPr>
        <p:grpSpPr>
          <a:xfrm>
            <a:off x="743501" y="6899348"/>
            <a:ext cx="1911238" cy="733363"/>
            <a:chOff x="9633109" y="2832259"/>
            <a:chExt cx="1911238" cy="733363"/>
          </a:xfrm>
        </p:grpSpPr>
        <p:pic>
          <p:nvPicPr>
            <p:cNvPr id="110" name="Image 5" descr="preencoded.png">
              <a:extLst>
                <a:ext uri="{FF2B5EF4-FFF2-40B4-BE49-F238E27FC236}">
                  <a16:creationId xmlns:a16="http://schemas.microsoft.com/office/drawing/2014/main" id="{3C1BA920-BC27-9939-3AAF-96086D303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633109" y="2886208"/>
              <a:ext cx="433388" cy="433388"/>
            </a:xfrm>
            <a:prstGeom prst="rect">
              <a:avLst/>
            </a:prstGeom>
          </p:spPr>
        </p:pic>
        <p:sp>
          <p:nvSpPr>
            <p:cNvPr id="111" name="Text 16">
              <a:extLst>
                <a:ext uri="{FF2B5EF4-FFF2-40B4-BE49-F238E27FC236}">
                  <a16:creationId xmlns:a16="http://schemas.microsoft.com/office/drawing/2014/main" id="{A27FCD79-355E-0E56-432A-021008FDB1B0}"/>
                </a:ext>
              </a:extLst>
            </p:cNvPr>
            <p:cNvSpPr/>
            <p:nvPr/>
          </p:nvSpPr>
          <p:spPr>
            <a:xfrm>
              <a:off x="10246995" y="2832259"/>
              <a:ext cx="336631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캐시</a:t>
              </a:r>
              <a:endParaRPr lang="en-US" sz="1400" dirty="0"/>
            </a:p>
          </p:txBody>
        </p:sp>
        <p:sp>
          <p:nvSpPr>
            <p:cNvPr id="112" name="Text 17">
              <a:extLst>
                <a:ext uri="{FF2B5EF4-FFF2-40B4-BE49-F238E27FC236}">
                  <a16:creationId xmlns:a16="http://schemas.microsoft.com/office/drawing/2014/main" id="{EF006990-254B-36E4-3862-732FB518C1EF}"/>
                </a:ext>
              </a:extLst>
            </p:cNvPr>
            <p:cNvSpPr/>
            <p:nvPr/>
          </p:nvSpPr>
          <p:spPr>
            <a:xfrm>
              <a:off x="10246995" y="3114699"/>
              <a:ext cx="338234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Redis</a:t>
              </a:r>
              <a:endParaRPr lang="en-US" sz="1100" dirty="0"/>
            </a:p>
          </p:txBody>
        </p:sp>
        <p:sp>
          <p:nvSpPr>
            <p:cNvPr id="113" name="Text 18">
              <a:extLst>
                <a:ext uri="{FF2B5EF4-FFF2-40B4-BE49-F238E27FC236}">
                  <a16:creationId xmlns:a16="http://schemas.microsoft.com/office/drawing/2014/main" id="{71470803-8011-B7A4-0BEC-450D67BE99D8}"/>
                </a:ext>
              </a:extLst>
            </p:cNvPr>
            <p:cNvSpPr/>
            <p:nvPr/>
          </p:nvSpPr>
          <p:spPr>
            <a:xfrm>
              <a:off x="10226679" y="3355949"/>
              <a:ext cx="1317668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실시간 세션 관리 지원</a:t>
              </a:r>
              <a:endParaRPr lang="en-US" sz="1100" dirty="0"/>
            </a:p>
          </p:txBody>
        </p:sp>
      </p:grp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0340BFF1-ED72-C55F-EFC6-C486B8434782}"/>
              </a:ext>
            </a:extLst>
          </p:cNvPr>
          <p:cNvGrpSpPr/>
          <p:nvPr/>
        </p:nvGrpSpPr>
        <p:grpSpPr>
          <a:xfrm>
            <a:off x="743501" y="5755873"/>
            <a:ext cx="2303865" cy="736801"/>
            <a:chOff x="702583" y="4126587"/>
            <a:chExt cx="2303865" cy="736801"/>
          </a:xfrm>
        </p:grpSpPr>
        <p:pic>
          <p:nvPicPr>
            <p:cNvPr id="115" name="Image 6" descr="preencoded.png">
              <a:extLst>
                <a:ext uri="{FF2B5EF4-FFF2-40B4-BE49-F238E27FC236}">
                  <a16:creationId xmlns:a16="http://schemas.microsoft.com/office/drawing/2014/main" id="{AC0C79F1-1E66-945B-42CA-CE96E769E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02583" y="4220327"/>
              <a:ext cx="433388" cy="433388"/>
            </a:xfrm>
            <a:prstGeom prst="rect">
              <a:avLst/>
            </a:prstGeom>
          </p:spPr>
        </p:pic>
        <p:sp>
          <p:nvSpPr>
            <p:cNvPr id="116" name="Text 19">
              <a:extLst>
                <a:ext uri="{FF2B5EF4-FFF2-40B4-BE49-F238E27FC236}">
                  <a16:creationId xmlns:a16="http://schemas.microsoft.com/office/drawing/2014/main" id="{6287F16C-E5D7-55AA-CFF7-82D7B13D0E8E}"/>
                </a:ext>
              </a:extLst>
            </p:cNvPr>
            <p:cNvSpPr/>
            <p:nvPr/>
          </p:nvSpPr>
          <p:spPr>
            <a:xfrm>
              <a:off x="1336119" y="4126587"/>
              <a:ext cx="315792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MQ</a:t>
              </a:r>
              <a:endParaRPr lang="en-US" sz="1400" dirty="0"/>
            </a:p>
          </p:txBody>
        </p:sp>
        <p:sp>
          <p:nvSpPr>
            <p:cNvPr id="117" name="Text 20">
              <a:extLst>
                <a:ext uri="{FF2B5EF4-FFF2-40B4-BE49-F238E27FC236}">
                  <a16:creationId xmlns:a16="http://schemas.microsoft.com/office/drawing/2014/main" id="{4FFB3479-E1A5-38D6-4A46-A33EC9F8FAA6}"/>
                </a:ext>
              </a:extLst>
            </p:cNvPr>
            <p:cNvSpPr/>
            <p:nvPr/>
          </p:nvSpPr>
          <p:spPr>
            <a:xfrm>
              <a:off x="1336119" y="4410207"/>
              <a:ext cx="1077218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b="1" dirty="0" err="1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</a:rPr>
                <a:t>Azuer</a:t>
              </a: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</a:rPr>
                <a:t> Event Hub</a:t>
              </a:r>
            </a:p>
          </p:txBody>
        </p:sp>
        <p:sp>
          <p:nvSpPr>
            <p:cNvPr id="118" name="Text 21">
              <a:extLst>
                <a:ext uri="{FF2B5EF4-FFF2-40B4-BE49-F238E27FC236}">
                  <a16:creationId xmlns:a16="http://schemas.microsoft.com/office/drawing/2014/main" id="{94902416-D519-8398-9C29-FF2BB901ACC7}"/>
                </a:ext>
              </a:extLst>
            </p:cNvPr>
            <p:cNvSpPr/>
            <p:nvPr/>
          </p:nvSpPr>
          <p:spPr>
            <a:xfrm>
              <a:off x="1336119" y="4653715"/>
              <a:ext cx="1670329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AI 비동기 처리, 이벤트 기반</a:t>
              </a:r>
              <a:endParaRPr lang="en-US" sz="1100" dirty="0"/>
            </a:p>
          </p:txBody>
        </p:sp>
      </p:grpSp>
      <p:grpSp>
        <p:nvGrpSpPr>
          <p:cNvPr id="119" name="그룹 118">
            <a:extLst>
              <a:ext uri="{FF2B5EF4-FFF2-40B4-BE49-F238E27FC236}">
                <a16:creationId xmlns:a16="http://schemas.microsoft.com/office/drawing/2014/main" id="{769F200C-F0EA-1F1A-7402-696D5B4FC228}"/>
              </a:ext>
            </a:extLst>
          </p:cNvPr>
          <p:cNvGrpSpPr/>
          <p:nvPr/>
        </p:nvGrpSpPr>
        <p:grpSpPr>
          <a:xfrm>
            <a:off x="3615336" y="6886503"/>
            <a:ext cx="1938299" cy="750039"/>
            <a:chOff x="5139802" y="4126587"/>
            <a:chExt cx="1938299" cy="750039"/>
          </a:xfrm>
        </p:grpSpPr>
        <p:pic>
          <p:nvPicPr>
            <p:cNvPr id="120" name="Image 7" descr="preencoded.png">
              <a:extLst>
                <a:ext uri="{FF2B5EF4-FFF2-40B4-BE49-F238E27FC236}">
                  <a16:creationId xmlns:a16="http://schemas.microsoft.com/office/drawing/2014/main" id="{1B74816D-2DD5-AB01-4F63-6EECB5FEC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139802" y="4180323"/>
              <a:ext cx="433388" cy="433388"/>
            </a:xfrm>
            <a:prstGeom prst="rect">
              <a:avLst/>
            </a:prstGeom>
          </p:spPr>
        </p:pic>
        <p:sp>
          <p:nvSpPr>
            <p:cNvPr id="121" name="Text 22">
              <a:extLst>
                <a:ext uri="{FF2B5EF4-FFF2-40B4-BE49-F238E27FC236}">
                  <a16:creationId xmlns:a16="http://schemas.microsoft.com/office/drawing/2014/main" id="{9399755A-0075-60F0-8A2C-4304B1FB1A19}"/>
                </a:ext>
              </a:extLst>
            </p:cNvPr>
            <p:cNvSpPr/>
            <p:nvPr/>
          </p:nvSpPr>
          <p:spPr>
            <a:xfrm>
              <a:off x="5791557" y="4126587"/>
              <a:ext cx="163506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CI</a:t>
              </a:r>
              <a:endParaRPr lang="en-US" sz="1400" dirty="0"/>
            </a:p>
          </p:txBody>
        </p:sp>
        <p:sp>
          <p:nvSpPr>
            <p:cNvPr id="122" name="Text 23">
              <a:extLst>
                <a:ext uri="{FF2B5EF4-FFF2-40B4-BE49-F238E27FC236}">
                  <a16:creationId xmlns:a16="http://schemas.microsoft.com/office/drawing/2014/main" id="{7527FC87-3FA2-4AFD-078E-F992C9C00892}"/>
                </a:ext>
              </a:extLst>
            </p:cNvPr>
            <p:cNvSpPr/>
            <p:nvPr/>
          </p:nvSpPr>
          <p:spPr>
            <a:xfrm>
              <a:off x="5796804" y="4417889"/>
              <a:ext cx="977832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GitHub Actions</a:t>
              </a:r>
              <a:endParaRPr lang="en-US" sz="1100" dirty="0"/>
            </a:p>
          </p:txBody>
        </p:sp>
        <p:sp>
          <p:nvSpPr>
            <p:cNvPr id="123" name="Text 24">
              <a:extLst>
                <a:ext uri="{FF2B5EF4-FFF2-40B4-BE49-F238E27FC236}">
                  <a16:creationId xmlns:a16="http://schemas.microsoft.com/office/drawing/2014/main" id="{92FD02BA-288E-A719-88EA-FB3BA2D0B776}"/>
                </a:ext>
              </a:extLst>
            </p:cNvPr>
            <p:cNvSpPr/>
            <p:nvPr/>
          </p:nvSpPr>
          <p:spPr>
            <a:xfrm>
              <a:off x="5757227" y="4666953"/>
              <a:ext cx="1320874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자동 빌드·테스트·분석</a:t>
              </a:r>
              <a:endParaRPr lang="en-US" sz="1100" dirty="0"/>
            </a:p>
          </p:txBody>
        </p: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9F0AB537-F6A5-94CA-FB7A-F91BCC30F44E}"/>
              </a:ext>
            </a:extLst>
          </p:cNvPr>
          <p:cNvGrpSpPr/>
          <p:nvPr/>
        </p:nvGrpSpPr>
        <p:grpSpPr>
          <a:xfrm>
            <a:off x="3587411" y="5852090"/>
            <a:ext cx="2503025" cy="727925"/>
            <a:chOff x="722233" y="5420916"/>
            <a:chExt cx="2503025" cy="727925"/>
          </a:xfrm>
        </p:grpSpPr>
        <p:pic>
          <p:nvPicPr>
            <p:cNvPr id="125" name="Image 9" descr="preencoded.png">
              <a:extLst>
                <a:ext uri="{FF2B5EF4-FFF2-40B4-BE49-F238E27FC236}">
                  <a16:creationId xmlns:a16="http://schemas.microsoft.com/office/drawing/2014/main" id="{9FECD76A-CC85-CEE6-4CC1-964EABA51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722233" y="5444246"/>
              <a:ext cx="433388" cy="433388"/>
            </a:xfrm>
            <a:prstGeom prst="rect">
              <a:avLst/>
            </a:prstGeom>
          </p:spPr>
        </p:pic>
        <p:sp>
          <p:nvSpPr>
            <p:cNvPr id="126" name="Text 28">
              <a:extLst>
                <a:ext uri="{FF2B5EF4-FFF2-40B4-BE49-F238E27FC236}">
                  <a16:creationId xmlns:a16="http://schemas.microsoft.com/office/drawing/2014/main" id="{49F43592-6AC0-90E3-3F71-7392C8889E1E}"/>
                </a:ext>
              </a:extLst>
            </p:cNvPr>
            <p:cNvSpPr/>
            <p:nvPr/>
          </p:nvSpPr>
          <p:spPr>
            <a:xfrm>
              <a:off x="1336119" y="5420916"/>
              <a:ext cx="673261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컨테이너</a:t>
              </a:r>
              <a:endParaRPr lang="en-US" sz="1400" dirty="0"/>
            </a:p>
          </p:txBody>
        </p:sp>
        <p:sp>
          <p:nvSpPr>
            <p:cNvPr id="127" name="Text 29">
              <a:extLst>
                <a:ext uri="{FF2B5EF4-FFF2-40B4-BE49-F238E27FC236}">
                  <a16:creationId xmlns:a16="http://schemas.microsoft.com/office/drawing/2014/main" id="{408B7541-9A3C-2044-03E4-6A706A930C6F}"/>
                </a:ext>
              </a:extLst>
            </p:cNvPr>
            <p:cNvSpPr/>
            <p:nvPr/>
          </p:nvSpPr>
          <p:spPr>
            <a:xfrm>
              <a:off x="1336119" y="5699578"/>
              <a:ext cx="1340110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Docker + Kubernetes</a:t>
              </a:r>
              <a:endParaRPr lang="en-US" sz="1100" dirty="0"/>
            </a:p>
          </p:txBody>
        </p:sp>
        <p:sp>
          <p:nvSpPr>
            <p:cNvPr id="128" name="Text 30">
              <a:extLst>
                <a:ext uri="{FF2B5EF4-FFF2-40B4-BE49-F238E27FC236}">
                  <a16:creationId xmlns:a16="http://schemas.microsoft.com/office/drawing/2014/main" id="{80BC8722-9DAC-A461-3ED7-CD628A46BD4B}"/>
                </a:ext>
              </a:extLst>
            </p:cNvPr>
            <p:cNvSpPr/>
            <p:nvPr/>
          </p:nvSpPr>
          <p:spPr>
            <a:xfrm>
              <a:off x="1322493" y="5939168"/>
              <a:ext cx="1902765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마이크로서비스 오케스트레이션</a:t>
              </a:r>
              <a:endParaRPr lang="en-US" sz="1100" dirty="0"/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25965C91-2110-3C59-6ECB-3A2F34495F67}"/>
              </a:ext>
            </a:extLst>
          </p:cNvPr>
          <p:cNvGrpSpPr/>
          <p:nvPr/>
        </p:nvGrpSpPr>
        <p:grpSpPr>
          <a:xfrm>
            <a:off x="6514232" y="6909436"/>
            <a:ext cx="1984454" cy="727925"/>
            <a:chOff x="9627886" y="4126587"/>
            <a:chExt cx="1984454" cy="727925"/>
          </a:xfrm>
        </p:grpSpPr>
        <p:pic>
          <p:nvPicPr>
            <p:cNvPr id="130" name="Image 8" descr="preencoded.png">
              <a:extLst>
                <a:ext uri="{FF2B5EF4-FFF2-40B4-BE49-F238E27FC236}">
                  <a16:creationId xmlns:a16="http://schemas.microsoft.com/office/drawing/2014/main" id="{F2B56BE8-BD95-37CF-7D9F-1F39F549F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9627886" y="4190825"/>
              <a:ext cx="433388" cy="433388"/>
            </a:xfrm>
            <a:prstGeom prst="rect">
              <a:avLst/>
            </a:prstGeom>
          </p:spPr>
        </p:pic>
        <p:sp>
          <p:nvSpPr>
            <p:cNvPr id="131" name="Text 25">
              <a:extLst>
                <a:ext uri="{FF2B5EF4-FFF2-40B4-BE49-F238E27FC236}">
                  <a16:creationId xmlns:a16="http://schemas.microsoft.com/office/drawing/2014/main" id="{9EA07A93-F276-5BB1-6E10-65B9A02DC68A}"/>
                </a:ext>
              </a:extLst>
            </p:cNvPr>
            <p:cNvSpPr/>
            <p:nvPr/>
          </p:nvSpPr>
          <p:spPr>
            <a:xfrm>
              <a:off x="10241772" y="4126587"/>
              <a:ext cx="250068" cy="24846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CD</a:t>
              </a:r>
              <a:endParaRPr lang="en-US" sz="1400" dirty="0"/>
            </a:p>
          </p:txBody>
        </p:sp>
        <p:sp>
          <p:nvSpPr>
            <p:cNvPr id="132" name="Text 26">
              <a:extLst>
                <a:ext uri="{FF2B5EF4-FFF2-40B4-BE49-F238E27FC236}">
                  <a16:creationId xmlns:a16="http://schemas.microsoft.com/office/drawing/2014/main" id="{B4009433-8A46-3A94-2A4C-6F288A907F8D}"/>
                </a:ext>
              </a:extLst>
            </p:cNvPr>
            <p:cNvSpPr/>
            <p:nvPr/>
          </p:nvSpPr>
          <p:spPr>
            <a:xfrm>
              <a:off x="10241772" y="4414540"/>
              <a:ext cx="511358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b="1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ArgoCD</a:t>
              </a:r>
              <a:endParaRPr lang="en-US" sz="1100" dirty="0"/>
            </a:p>
          </p:txBody>
        </p:sp>
        <p:sp>
          <p:nvSpPr>
            <p:cNvPr id="133" name="Text 27">
              <a:extLst>
                <a:ext uri="{FF2B5EF4-FFF2-40B4-BE49-F238E27FC236}">
                  <a16:creationId xmlns:a16="http://schemas.microsoft.com/office/drawing/2014/main" id="{F22C60E6-04C3-AA7E-1D2F-A52BA76BB5A8}"/>
                </a:ext>
              </a:extLst>
            </p:cNvPr>
            <p:cNvSpPr/>
            <p:nvPr/>
          </p:nvSpPr>
          <p:spPr>
            <a:xfrm>
              <a:off x="10241772" y="4644839"/>
              <a:ext cx="1370568" cy="20967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>
              <a:spAutoFit/>
            </a:bodyPr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1100" dirty="0">
                  <a:solidFill>
                    <a:srgbClr val="333333"/>
                  </a:solidFill>
                  <a:latin typeface="Nanum Gothic" pitchFamily="34" charset="0"/>
                  <a:ea typeface="Nanum Gothic" pitchFamily="34" charset="-122"/>
                  <a:cs typeface="Nanum Gothic" pitchFamily="34" charset="-120"/>
                </a:rPr>
                <a:t>GitOps 기반 자동 배포</a:t>
              </a:r>
              <a:endParaRPr lang="en-US" sz="1100"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3169" y="466249"/>
            <a:ext cx="4237077" cy="635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33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MVP 시연 - 주요 기능</a:t>
            </a:r>
            <a:endParaRPr lang="en-US" sz="3300" dirty="0"/>
          </a:p>
        </p:txBody>
      </p:sp>
      <p:sp>
        <p:nvSpPr>
          <p:cNvPr id="3" name="Text 1"/>
          <p:cNvSpPr/>
          <p:nvPr/>
        </p:nvSpPr>
        <p:spPr>
          <a:xfrm>
            <a:off x="593169" y="1169551"/>
            <a:ext cx="3389590" cy="516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🎯</a:t>
            </a:r>
            <a:r>
              <a:rPr lang="en-US" sz="26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 주요 기능 소개</a:t>
            </a:r>
            <a:endParaRPr lang="en-US" sz="2650" dirty="0"/>
          </a:p>
        </p:txBody>
      </p:sp>
      <p:sp>
        <p:nvSpPr>
          <p:cNvPr id="4" name="Shape 2"/>
          <p:cNvSpPr/>
          <p:nvPr/>
        </p:nvSpPr>
        <p:spPr>
          <a:xfrm>
            <a:off x="762595" y="2193965"/>
            <a:ext cx="169426" cy="774859"/>
          </a:xfrm>
          <a:prstGeom prst="roundRect">
            <a:avLst>
              <a:gd name="adj" fmla="val 42015"/>
            </a:avLst>
          </a:prstGeom>
          <a:solidFill>
            <a:srgbClr val="4DD5A7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5" name="Shape 3"/>
          <p:cNvSpPr/>
          <p:nvPr/>
        </p:nvSpPr>
        <p:spPr>
          <a:xfrm>
            <a:off x="593169" y="2056209"/>
            <a:ext cx="508397" cy="508397"/>
          </a:xfrm>
          <a:prstGeom prst="roundRect">
            <a:avLst>
              <a:gd name="adj" fmla="val 89930"/>
            </a:avLst>
          </a:prstGeom>
          <a:solidFill>
            <a:srgbClr val="4DD5A7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0209" y="2183249"/>
            <a:ext cx="254198" cy="254198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270992" y="2109192"/>
            <a:ext cx="2118479" cy="317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회의 예약 및 시작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1270992" y="2528530"/>
            <a:ext cx="12766238" cy="270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 생성 및 템플릿 선택, 회의 시작 및 실시간 음성 녹음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1016794" y="3392567"/>
            <a:ext cx="169426" cy="774859"/>
          </a:xfrm>
          <a:prstGeom prst="roundRect">
            <a:avLst>
              <a:gd name="adj" fmla="val 42015"/>
            </a:avLst>
          </a:prstGeom>
          <a:solidFill>
            <a:srgbClr val="FFB74D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7"/>
          <p:cNvSpPr/>
          <p:nvPr/>
        </p:nvSpPr>
        <p:spPr>
          <a:xfrm>
            <a:off x="847368" y="3254812"/>
            <a:ext cx="508397" cy="508397"/>
          </a:xfrm>
          <a:prstGeom prst="roundRect">
            <a:avLst>
              <a:gd name="adj" fmla="val 89930"/>
            </a:avLst>
          </a:prstGeom>
          <a:solidFill>
            <a:srgbClr val="FFB74D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408" y="3381851"/>
            <a:ext cx="254198" cy="254198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525191" y="3307794"/>
            <a:ext cx="2118479" cy="317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회의 진행 중</a:t>
            </a:r>
            <a:endParaRPr lang="en-US" sz="1650" dirty="0"/>
          </a:p>
        </p:txBody>
      </p:sp>
      <p:sp>
        <p:nvSpPr>
          <p:cNvPr id="13" name="Text 9"/>
          <p:cNvSpPr/>
          <p:nvPr/>
        </p:nvSpPr>
        <p:spPr>
          <a:xfrm>
            <a:off x="1525191" y="3727133"/>
            <a:ext cx="12512040" cy="270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실시간 STT 변환, AI 주요 내용 제안, 전문용어 자동 감지 및 설명, 관련 회의록 자동 연결</a:t>
            </a:r>
            <a:endParaRPr lang="en-US" sz="1300" dirty="0"/>
          </a:p>
        </p:txBody>
      </p:sp>
      <p:sp>
        <p:nvSpPr>
          <p:cNvPr id="14" name="Shape 10"/>
          <p:cNvSpPr/>
          <p:nvPr/>
        </p:nvSpPr>
        <p:spPr>
          <a:xfrm>
            <a:off x="1270992" y="4591169"/>
            <a:ext cx="169426" cy="774859"/>
          </a:xfrm>
          <a:prstGeom prst="roundRect">
            <a:avLst>
              <a:gd name="adj" fmla="val 42015"/>
            </a:avLst>
          </a:prstGeom>
          <a:solidFill>
            <a:srgbClr val="64B5F6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5" name="Shape 11"/>
          <p:cNvSpPr/>
          <p:nvPr/>
        </p:nvSpPr>
        <p:spPr>
          <a:xfrm>
            <a:off x="1101566" y="4453414"/>
            <a:ext cx="508397" cy="508397"/>
          </a:xfrm>
          <a:prstGeom prst="roundRect">
            <a:avLst>
              <a:gd name="adj" fmla="val 89930"/>
            </a:avLst>
          </a:prstGeom>
          <a:solidFill>
            <a:srgbClr val="64B5F6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28606" y="4580453"/>
            <a:ext cx="254198" cy="25419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779389" y="4506397"/>
            <a:ext cx="2228374" cy="317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회의 종료 및 회의록 생성</a:t>
            </a:r>
            <a:endParaRPr lang="en-US" sz="1650" dirty="0"/>
          </a:p>
        </p:txBody>
      </p:sp>
      <p:sp>
        <p:nvSpPr>
          <p:cNvPr id="18" name="Text 13"/>
          <p:cNvSpPr/>
          <p:nvPr/>
        </p:nvSpPr>
        <p:spPr>
          <a:xfrm>
            <a:off x="1779389" y="4925735"/>
            <a:ext cx="12257842" cy="270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 종료, AI 자동 회의록 작성 (안건별 요약), Todo 자동 추출</a:t>
            </a:r>
            <a:endParaRPr lang="en-US" sz="1300" dirty="0"/>
          </a:p>
        </p:txBody>
      </p:sp>
      <p:sp>
        <p:nvSpPr>
          <p:cNvPr id="19" name="Shape 14"/>
          <p:cNvSpPr/>
          <p:nvPr/>
        </p:nvSpPr>
        <p:spPr>
          <a:xfrm>
            <a:off x="1525191" y="5789771"/>
            <a:ext cx="169426" cy="774859"/>
          </a:xfrm>
          <a:prstGeom prst="roundRect">
            <a:avLst>
              <a:gd name="adj" fmla="val 42015"/>
            </a:avLst>
          </a:prstGeom>
          <a:solidFill>
            <a:srgbClr val="FF6B6B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0" name="Shape 15"/>
          <p:cNvSpPr/>
          <p:nvPr/>
        </p:nvSpPr>
        <p:spPr>
          <a:xfrm>
            <a:off x="1355765" y="5652016"/>
            <a:ext cx="508397" cy="508397"/>
          </a:xfrm>
          <a:prstGeom prst="roundRect">
            <a:avLst>
              <a:gd name="adj" fmla="val 89930"/>
            </a:avLst>
          </a:prstGeom>
          <a:solidFill>
            <a:srgbClr val="FF6B6B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82804" y="5779056"/>
            <a:ext cx="254198" cy="254198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2033588" y="5704999"/>
            <a:ext cx="2118479" cy="317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회의록 수정 및 확정</a:t>
            </a:r>
            <a:endParaRPr lang="en-US" sz="1650" dirty="0"/>
          </a:p>
        </p:txBody>
      </p:sp>
      <p:sp>
        <p:nvSpPr>
          <p:cNvPr id="23" name="Text 17"/>
          <p:cNvSpPr/>
          <p:nvPr/>
        </p:nvSpPr>
        <p:spPr>
          <a:xfrm>
            <a:off x="2033588" y="6124337"/>
            <a:ext cx="12003643" cy="270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AI 요약 재생성 (2-5초), 안건별 검증 완료, 회의록 최종 확정</a:t>
            </a:r>
            <a:endParaRPr lang="en-US" sz="1300" dirty="0"/>
          </a:p>
        </p:txBody>
      </p:sp>
      <p:sp>
        <p:nvSpPr>
          <p:cNvPr id="24" name="Shape 18"/>
          <p:cNvSpPr/>
          <p:nvPr/>
        </p:nvSpPr>
        <p:spPr>
          <a:xfrm>
            <a:off x="1270992" y="6988373"/>
            <a:ext cx="169426" cy="774859"/>
          </a:xfrm>
          <a:prstGeom prst="roundRect">
            <a:avLst>
              <a:gd name="adj" fmla="val 42015"/>
            </a:avLst>
          </a:prstGeom>
          <a:solidFill>
            <a:srgbClr val="FF0000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5" name="Shape 19"/>
          <p:cNvSpPr/>
          <p:nvPr/>
        </p:nvSpPr>
        <p:spPr>
          <a:xfrm>
            <a:off x="1101566" y="6850618"/>
            <a:ext cx="508397" cy="508397"/>
          </a:xfrm>
          <a:prstGeom prst="roundRect">
            <a:avLst>
              <a:gd name="adj" fmla="val 89930"/>
            </a:avLst>
          </a:prstGeom>
          <a:solidFill>
            <a:srgbClr val="FF0000"/>
          </a:solidFill>
          <a:ln/>
          <a:effectLst>
            <a:outerShdw blurRad="25400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ko-KR" altLang="en-US"/>
          </a:p>
        </p:txBody>
      </p:sp>
      <p:pic>
        <p:nvPicPr>
          <p:cNvPr id="26" name="Image 4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28606" y="6977658"/>
            <a:ext cx="254198" cy="254198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1779389" y="6903601"/>
            <a:ext cx="2118479" cy="317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알림 확인</a:t>
            </a:r>
            <a:endParaRPr lang="en-US" sz="1650" dirty="0"/>
          </a:p>
        </p:txBody>
      </p:sp>
      <p:sp>
        <p:nvSpPr>
          <p:cNvPr id="28" name="Text 21"/>
          <p:cNvSpPr/>
          <p:nvPr/>
        </p:nvSpPr>
        <p:spPr>
          <a:xfrm>
            <a:off x="1779389" y="7322939"/>
            <a:ext cx="12257842" cy="270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 종료 이메일 알림, 회의록 확정 알림, Todo 할당 알림</a:t>
            </a:r>
            <a:endParaRPr lang="en-US" sz="13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701" y="0"/>
            <a:ext cx="4851699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281331" y="2626281"/>
            <a:ext cx="22860" cy="3668911"/>
          </a:xfrm>
          <a:prstGeom prst="roundRect">
            <a:avLst>
              <a:gd name="adj" fmla="val 349627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" name="Shape 3"/>
          <p:cNvSpPr/>
          <p:nvPr/>
        </p:nvSpPr>
        <p:spPr>
          <a:xfrm>
            <a:off x="4935097" y="2828925"/>
            <a:ext cx="380524" cy="22860"/>
          </a:xfrm>
          <a:prstGeom prst="roundRect">
            <a:avLst>
              <a:gd name="adj" fmla="val 349627"/>
            </a:avLst>
          </a:prstGeom>
          <a:solidFill>
            <a:srgbClr val="33BB8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7" name="Shape 4"/>
          <p:cNvSpPr/>
          <p:nvPr/>
        </p:nvSpPr>
        <p:spPr>
          <a:xfrm>
            <a:off x="5221443" y="2769037"/>
            <a:ext cx="142637" cy="142637"/>
          </a:xfrm>
          <a:prstGeom prst="roundRect">
            <a:avLst>
              <a:gd name="adj" fmla="val 320534"/>
            </a:avLst>
          </a:prstGeom>
          <a:solidFill>
            <a:srgbClr val="4DD5A7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8" name="Text 5"/>
          <p:cNvSpPr/>
          <p:nvPr/>
        </p:nvSpPr>
        <p:spPr>
          <a:xfrm>
            <a:off x="1251851" y="2661880"/>
            <a:ext cx="3279744" cy="3290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Phase 1 (Q1 2025): 기능 고도화</a:t>
            </a:r>
            <a:endParaRPr lang="en-US" dirty="0"/>
          </a:p>
        </p:txBody>
      </p:sp>
      <p:sp>
        <p:nvSpPr>
          <p:cNvPr id="9" name="Text 6"/>
          <p:cNvSpPr/>
          <p:nvPr/>
        </p:nvSpPr>
        <p:spPr>
          <a:xfrm>
            <a:off x="1251851" y="3014979"/>
            <a:ext cx="2872581" cy="8928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AR/VR 회의 </a:t>
            </a:r>
            <a:r>
              <a:rPr lang="en-US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솔루션</a:t>
            </a:r>
            <a:r>
              <a: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POC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다국어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지원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영어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중국어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,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일본어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)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회의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패턴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분석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및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개선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제안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자동화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5269901" y="3970615"/>
            <a:ext cx="380524" cy="22860"/>
          </a:xfrm>
          <a:prstGeom prst="roundRect">
            <a:avLst>
              <a:gd name="adj" fmla="val 349627"/>
            </a:avLst>
          </a:prstGeom>
          <a:solidFill>
            <a:srgbClr val="E59D33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10"/>
          <p:cNvSpPr/>
          <p:nvPr/>
        </p:nvSpPr>
        <p:spPr>
          <a:xfrm>
            <a:off x="5221443" y="3910727"/>
            <a:ext cx="142637" cy="142637"/>
          </a:xfrm>
          <a:prstGeom prst="roundRect">
            <a:avLst>
              <a:gd name="adj" fmla="val 320534"/>
            </a:avLst>
          </a:prstGeom>
          <a:solidFill>
            <a:srgbClr val="FFB74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1"/>
          <p:cNvSpPr/>
          <p:nvPr/>
        </p:nvSpPr>
        <p:spPr>
          <a:xfrm>
            <a:off x="6053927" y="3803571"/>
            <a:ext cx="3279744" cy="329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Phase 2 (Q2 2025): 생태계 확장</a:t>
            </a:r>
            <a:endParaRPr lang="en-US" dirty="0"/>
          </a:p>
        </p:txBody>
      </p:sp>
      <p:sp>
        <p:nvSpPr>
          <p:cNvPr id="18" name="Shape 15"/>
          <p:cNvSpPr/>
          <p:nvPr/>
        </p:nvSpPr>
        <p:spPr>
          <a:xfrm>
            <a:off x="4935097" y="4939784"/>
            <a:ext cx="380524" cy="22860"/>
          </a:xfrm>
          <a:prstGeom prst="roundRect">
            <a:avLst>
              <a:gd name="adj" fmla="val 349627"/>
            </a:avLst>
          </a:prstGeom>
          <a:solidFill>
            <a:srgbClr val="4A9BDC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9" name="Shape 16"/>
          <p:cNvSpPr/>
          <p:nvPr/>
        </p:nvSpPr>
        <p:spPr>
          <a:xfrm>
            <a:off x="5221443" y="4879896"/>
            <a:ext cx="142637" cy="142637"/>
          </a:xfrm>
          <a:prstGeom prst="roundRect">
            <a:avLst>
              <a:gd name="adj" fmla="val 320534"/>
            </a:avLst>
          </a:prstGeom>
          <a:solidFill>
            <a:srgbClr val="64B5F6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0" name="Text 17"/>
          <p:cNvSpPr/>
          <p:nvPr/>
        </p:nvSpPr>
        <p:spPr>
          <a:xfrm>
            <a:off x="847894" y="4772739"/>
            <a:ext cx="3683701" cy="3290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28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Phase 3 (Q3-Q4 2025): 글로벌 진출</a:t>
            </a:r>
            <a:endParaRPr lang="en-US" dirty="0"/>
          </a:p>
        </p:txBody>
      </p:sp>
      <p:sp>
        <p:nvSpPr>
          <p:cNvPr id="27" name="Text 0">
            <a:extLst>
              <a:ext uri="{FF2B5EF4-FFF2-40B4-BE49-F238E27FC236}">
                <a16:creationId xmlns:a16="http://schemas.microsoft.com/office/drawing/2014/main" id="{03BA058F-C8FA-AF85-EE20-B7ED967C1E1D}"/>
              </a:ext>
            </a:extLst>
          </p:cNvPr>
          <p:cNvSpPr/>
          <p:nvPr/>
        </p:nvSpPr>
        <p:spPr>
          <a:xfrm>
            <a:off x="485952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Next Plan</a:t>
            </a:r>
          </a:p>
        </p:txBody>
      </p:sp>
      <p:sp>
        <p:nvSpPr>
          <p:cNvPr id="28" name="Text 1">
            <a:extLst>
              <a:ext uri="{FF2B5EF4-FFF2-40B4-BE49-F238E27FC236}">
                <a16:creationId xmlns:a16="http://schemas.microsoft.com/office/drawing/2014/main" id="{C97F6192-EA6F-B557-CD7A-FA572050EA6F}"/>
              </a:ext>
            </a:extLst>
          </p:cNvPr>
          <p:cNvSpPr/>
          <p:nvPr/>
        </p:nvSpPr>
        <p:spPr>
          <a:xfrm>
            <a:off x="658672" y="1431617"/>
            <a:ext cx="7504253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향후 로드맵</a:t>
            </a:r>
          </a:p>
        </p:txBody>
      </p:sp>
      <p:sp>
        <p:nvSpPr>
          <p:cNvPr id="29" name="Text 6">
            <a:extLst>
              <a:ext uri="{FF2B5EF4-FFF2-40B4-BE49-F238E27FC236}">
                <a16:creationId xmlns:a16="http://schemas.microsoft.com/office/drawing/2014/main" id="{04006261-9E77-0451-17BB-2FB48D3F01C7}"/>
              </a:ext>
            </a:extLst>
          </p:cNvPr>
          <p:cNvSpPr/>
          <p:nvPr/>
        </p:nvSpPr>
        <p:spPr>
          <a:xfrm>
            <a:off x="847894" y="5164149"/>
            <a:ext cx="3618939" cy="8928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글로벌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클라우드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인프라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확장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(AWS, Azure) 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현지화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및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컴플라이언스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대응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(GDPR, CCPA)</a:t>
            </a:r>
            <a:endParaRPr lang="en-US" altLang="ko-KR" sz="1400" dirty="0"/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파트너십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확대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(Microsoft, Google, Zoom)</a:t>
            </a:r>
            <a:endParaRPr lang="en-US" sz="1400" dirty="0"/>
          </a:p>
        </p:txBody>
      </p:sp>
      <p:sp>
        <p:nvSpPr>
          <p:cNvPr id="30" name="Text 6">
            <a:extLst>
              <a:ext uri="{FF2B5EF4-FFF2-40B4-BE49-F238E27FC236}">
                <a16:creationId xmlns:a16="http://schemas.microsoft.com/office/drawing/2014/main" id="{D9701D17-C17D-5CA2-0358-87F8C3949621}"/>
              </a:ext>
            </a:extLst>
          </p:cNvPr>
          <p:cNvSpPr/>
          <p:nvPr/>
        </p:nvSpPr>
        <p:spPr>
          <a:xfrm>
            <a:off x="6053927" y="4198219"/>
            <a:ext cx="3359959" cy="89287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외부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협업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도구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연동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(Slack, Teams, Jira) </a:t>
            </a:r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API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공개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및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파트너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플랫폼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구축</a:t>
            </a:r>
            <a:endParaRPr lang="en-US" altLang="ko-KR" sz="1400" dirty="0"/>
          </a:p>
          <a:p>
            <a:pPr>
              <a:lnSpc>
                <a:spcPts val="2350"/>
              </a:lnSpc>
              <a:buSzPct val="100000"/>
            </a:pP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•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엔터프라이즈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버전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출시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(SSO,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감사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로그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rPr>
              <a:t>)</a:t>
            </a:r>
            <a:endParaRPr lang="en-US" altLang="ko-KR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88256FE3-BEC5-58B8-1C66-A76971C47D5C}"/>
              </a:ext>
            </a:extLst>
          </p:cNvPr>
          <p:cNvSpPr/>
          <p:nvPr/>
        </p:nvSpPr>
        <p:spPr>
          <a:xfrm>
            <a:off x="4046040" y="3182895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감사합니다</a:t>
            </a: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322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85952" y="202869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400"/>
              </a:lnSpc>
              <a:buNone/>
            </a:pPr>
            <a:r>
              <a:rPr 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목차</a:t>
            </a:r>
            <a:endParaRPr lang="en-US" sz="4400" dirty="0"/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4C2F5135-8553-FD13-5527-648BA32F0482}"/>
              </a:ext>
            </a:extLst>
          </p:cNvPr>
          <p:cNvGrpSpPr/>
          <p:nvPr/>
        </p:nvGrpSpPr>
        <p:grpSpPr>
          <a:xfrm>
            <a:off x="567989" y="2951922"/>
            <a:ext cx="6382465" cy="4763328"/>
            <a:chOff x="567989" y="2951922"/>
            <a:chExt cx="6382465" cy="4763328"/>
          </a:xfrm>
        </p:grpSpPr>
        <p:sp>
          <p:nvSpPr>
            <p:cNvPr id="49" name="Text 3">
              <a:extLst>
                <a:ext uri="{FF2B5EF4-FFF2-40B4-BE49-F238E27FC236}">
                  <a16:creationId xmlns:a16="http://schemas.microsoft.com/office/drawing/2014/main" id="{72D8E8EF-AEE6-C073-364F-83C29F8D733E}"/>
                </a:ext>
              </a:extLst>
            </p:cNvPr>
            <p:cNvSpPr/>
            <p:nvPr/>
          </p:nvSpPr>
          <p:spPr>
            <a:xfrm>
              <a:off x="694945" y="2951922"/>
              <a:ext cx="6255509" cy="475201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b"/>
            <a:lstStyle/>
            <a:p>
              <a:pPr marL="0" indent="0" algn="l">
                <a:lnSpc>
                  <a:spcPct val="200000"/>
                </a:lnSpc>
                <a:buNone/>
              </a:pPr>
              <a:r>
                <a:rPr 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01 </a:t>
              </a:r>
              <a:r>
                <a:rPr lang="en-US" sz="1100" b="1" dirty="0">
                  <a:solidFill>
                    <a:srgbClr val="9E9E9E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|</a:t>
              </a:r>
              <a:r>
                <a:rPr 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MVP </a:t>
              </a:r>
              <a:r>
                <a:rPr lang="ko-KR" alt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주제 및 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Squad</a:t>
              </a:r>
              <a:r>
                <a:rPr lang="ko-KR" alt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구성</a:t>
              </a:r>
              <a:endParaRPr lang="en-US" sz="20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02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1100" b="1" dirty="0">
                  <a:solidFill>
                    <a:srgbClr val="9E9E9E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|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2000" b="1" dirty="0" err="1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문제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2000" b="1" dirty="0" err="1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정의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및 </a:t>
              </a:r>
              <a:r>
                <a:rPr lang="en-US" altLang="ko-KR" sz="2000" b="1" dirty="0" err="1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분석</a:t>
              </a:r>
              <a:endParaRPr lang="en-US" altLang="ko-KR" sz="20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03 </a:t>
              </a:r>
              <a:r>
                <a:rPr lang="en-US" altLang="ko-KR" sz="1100" b="1" dirty="0">
                  <a:solidFill>
                    <a:srgbClr val="9E9E9E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|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ko-KR" alt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솔루션정의</a:t>
              </a:r>
              <a:endParaRPr lang="en-US" altLang="ko-KR" sz="20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   </a:t>
              </a: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03-1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솔루션 방향성 정의</a:t>
              </a:r>
              <a:endParaRPr lang="en-US" altLang="ko-KR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    03-2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솔루션 탐색과 선정</a:t>
              </a:r>
              <a:endParaRPr lang="en-US" altLang="ko-KR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03-3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비즈니스 가치</a:t>
              </a:r>
              <a:endParaRPr lang="en-US" altLang="ko-KR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04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1100" b="1" dirty="0">
                  <a:solidFill>
                    <a:srgbClr val="9E9E9E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|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ko-KR" alt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솔루션 전략 설계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(DDD)</a:t>
              </a:r>
            </a:p>
            <a:p>
              <a:pPr>
                <a:lnSpc>
                  <a:spcPct val="20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04-1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도메인 모델과 마이크로 서비스 정의</a:t>
              </a:r>
              <a:endParaRPr lang="en-US" altLang="ko-KR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04-2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유저스토리 현황 및 서비스별 분석</a:t>
              </a:r>
              <a:endParaRPr lang="en-US" sz="2000" dirty="0"/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80E3FD76-BA9E-9126-3043-B12D343A9AA4}"/>
                </a:ext>
              </a:extLst>
            </p:cNvPr>
            <p:cNvSpPr/>
            <p:nvPr/>
          </p:nvSpPr>
          <p:spPr>
            <a:xfrm>
              <a:off x="567989" y="3168650"/>
              <a:ext cx="86061" cy="4546600"/>
            </a:xfrm>
            <a:prstGeom prst="rect">
              <a:avLst/>
            </a:prstGeom>
            <a:solidFill>
              <a:srgbClr val="4DD5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924DEE55-79A8-54E5-F9AB-CD5882C49876}"/>
              </a:ext>
            </a:extLst>
          </p:cNvPr>
          <p:cNvGrpSpPr/>
          <p:nvPr/>
        </p:nvGrpSpPr>
        <p:grpSpPr>
          <a:xfrm>
            <a:off x="5916332" y="3955774"/>
            <a:ext cx="6403981" cy="3757687"/>
            <a:chOff x="5916332" y="3955774"/>
            <a:chExt cx="6403981" cy="3757687"/>
          </a:xfrm>
        </p:grpSpPr>
        <p:sp>
          <p:nvSpPr>
            <p:cNvPr id="50" name="Text 3">
              <a:extLst>
                <a:ext uri="{FF2B5EF4-FFF2-40B4-BE49-F238E27FC236}">
                  <a16:creationId xmlns:a16="http://schemas.microsoft.com/office/drawing/2014/main" id="{605C962F-1390-004D-EACE-A2566A64682A}"/>
                </a:ext>
              </a:extLst>
            </p:cNvPr>
            <p:cNvSpPr/>
            <p:nvPr/>
          </p:nvSpPr>
          <p:spPr>
            <a:xfrm>
              <a:off x="6064804" y="3955774"/>
              <a:ext cx="6255509" cy="374816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b"/>
            <a:lstStyle/>
            <a:p>
              <a:pPr>
                <a:lnSpc>
                  <a:spcPct val="20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05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1100" b="1" dirty="0">
                  <a:solidFill>
                    <a:srgbClr val="9E9E9E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|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Sprint </a:t>
              </a:r>
              <a:r>
                <a:rPr lang="ko-KR" alt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진행 과정과 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Pivoting </a:t>
              </a:r>
            </a:p>
            <a:p>
              <a:pPr>
                <a:lnSpc>
                  <a:spcPct val="20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06 </a:t>
              </a:r>
              <a:r>
                <a:rPr lang="en-US" altLang="ko-KR" sz="1100" b="1" dirty="0">
                  <a:solidFill>
                    <a:srgbClr val="9E9E9E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|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ko-KR" alt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상세 설계 및 주요화면</a:t>
              </a:r>
              <a:endParaRPr lang="en-US" altLang="ko-KR" sz="20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06-1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논리 아키텍처 설계</a:t>
              </a:r>
              <a:endParaRPr lang="en-US" altLang="ko-KR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06-2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물리 아키텍처 설계</a:t>
              </a: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</a:t>
              </a:r>
            </a:p>
            <a:p>
              <a:pPr>
                <a:lnSpc>
                  <a:spcPct val="15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06-3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주요화면 시연</a:t>
              </a:r>
              <a:endParaRPr lang="en-US" altLang="ko-KR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07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</a:t>
              </a:r>
              <a:r>
                <a:rPr lang="en-US" altLang="ko-KR" sz="1100" b="1" dirty="0">
                  <a:solidFill>
                    <a:srgbClr val="9E9E9E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|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 Lessons Learned</a:t>
              </a:r>
              <a:r>
                <a:rPr lang="ko-KR" altLang="en-US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와 </a:t>
              </a: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Next Plan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2000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</a:t>
              </a: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07-1 Lessons Learned</a:t>
              </a:r>
            </a:p>
            <a:p>
              <a:pPr>
                <a:lnSpc>
                  <a:spcPct val="150000"/>
                </a:lnSpc>
              </a:pPr>
              <a:r>
                <a:rPr lang="en-US" altLang="ko-KR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    07-2 </a:t>
              </a:r>
              <a:r>
                <a:rPr lang="ko-KR" alt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학습내용 업무 활용 계획</a:t>
              </a:r>
              <a:endParaRPr lang="en-US" sz="2000" dirty="0"/>
            </a:p>
          </p:txBody>
        </p:sp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A6AC248B-5999-551A-2030-B48DA8D1C981}"/>
                </a:ext>
              </a:extLst>
            </p:cNvPr>
            <p:cNvSpPr/>
            <p:nvPr/>
          </p:nvSpPr>
          <p:spPr>
            <a:xfrm>
              <a:off x="5916332" y="4078288"/>
              <a:ext cx="86061" cy="3635173"/>
            </a:xfrm>
            <a:prstGeom prst="rect">
              <a:avLst/>
            </a:prstGeom>
            <a:solidFill>
              <a:srgbClr val="4DD5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3AAA7F29-ACD6-BB32-5E83-CCC051987A4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4630400" cy="1844516"/>
          </a:xfrm>
          <a:prstGeom prst="rect">
            <a:avLst/>
          </a:prstGeom>
        </p:spPr>
      </p:pic>
      <p:sp>
        <p:nvSpPr>
          <p:cNvPr id="6" name="Text 3">
            <a:extLst>
              <a:ext uri="{FF2B5EF4-FFF2-40B4-BE49-F238E27FC236}">
                <a16:creationId xmlns:a16="http://schemas.microsoft.com/office/drawing/2014/main" id="{439D3FE9-DA7D-F8C4-3204-705CF3A6E927}"/>
              </a:ext>
            </a:extLst>
          </p:cNvPr>
          <p:cNvSpPr/>
          <p:nvPr/>
        </p:nvSpPr>
        <p:spPr>
          <a:xfrm>
            <a:off x="722233" y="4502328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54BD94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73.4%</a:t>
            </a:r>
            <a:endParaRPr lang="en-US" sz="3200" dirty="0">
              <a:solidFill>
                <a:srgbClr val="54BD94"/>
              </a:solidFill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9741A752-F88D-6EDF-54D5-3906908648B9}"/>
              </a:ext>
            </a:extLst>
          </p:cNvPr>
          <p:cNvSpPr/>
          <p:nvPr/>
        </p:nvSpPr>
        <p:spPr>
          <a:xfrm>
            <a:off x="1469112" y="5112643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시간 낭비 인식</a:t>
            </a:r>
            <a:endParaRPr lang="en-US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D3EAB691-69BF-8D19-B42B-AAE6E74A3047}"/>
              </a:ext>
            </a:extLst>
          </p:cNvPr>
          <p:cNvSpPr/>
          <p:nvPr/>
        </p:nvSpPr>
        <p:spPr>
          <a:xfrm>
            <a:off x="722233" y="5444589"/>
            <a:ext cx="3170753" cy="561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직장인이 회의를 비효율적으로 </a:t>
            </a:r>
            <a:r>
              <a:rPr lang="en-US" sz="12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평가</a:t>
            </a: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</a:p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(JobKorea 조사)</a:t>
            </a:r>
            <a:endParaRPr lang="en-US" sz="120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904F32A6-FFB7-0C8D-C83D-F735024BD93B}"/>
              </a:ext>
            </a:extLst>
          </p:cNvPr>
          <p:cNvSpPr/>
          <p:nvPr/>
        </p:nvSpPr>
        <p:spPr>
          <a:xfrm>
            <a:off x="4060626" y="4502328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F9B2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38%</a:t>
            </a:r>
            <a:endParaRPr lang="en-US" sz="3200" dirty="0">
              <a:solidFill>
                <a:srgbClr val="F9B233"/>
              </a:solidFill>
            </a:endParaRP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B1768FE2-38C8-DA20-F1B6-429FBCA76320}"/>
              </a:ext>
            </a:extLst>
          </p:cNvPr>
          <p:cNvSpPr/>
          <p:nvPr/>
        </p:nvSpPr>
        <p:spPr>
          <a:xfrm>
            <a:off x="4807505" y="5112643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비효율적 업무</a:t>
            </a:r>
            <a:endParaRPr lang="en-US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361DAD0E-9E38-D3C3-9694-FB881CB20E26}"/>
              </a:ext>
            </a:extLst>
          </p:cNvPr>
          <p:cNvSpPr/>
          <p:nvPr/>
        </p:nvSpPr>
        <p:spPr>
          <a:xfrm>
            <a:off x="4060626" y="5444589"/>
            <a:ext cx="3170753" cy="4293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전체 업무시간 중 비효율 </a:t>
            </a:r>
            <a:r>
              <a:rPr lang="en-US" sz="12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비율</a:t>
            </a: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</a:p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(Ernst &amp; Young Korea, 2013)</a:t>
            </a:r>
            <a:endParaRPr lang="en-US" sz="1200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F8FB5DF6-25F8-55E5-8632-A48EEE673ED1}"/>
              </a:ext>
            </a:extLst>
          </p:cNvPr>
          <p:cNvSpPr/>
          <p:nvPr/>
        </p:nvSpPr>
        <p:spPr>
          <a:xfrm>
            <a:off x="7399019" y="4502328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6BB3F9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2.5시간</a:t>
            </a:r>
            <a:endParaRPr lang="en-US" sz="3200" dirty="0">
              <a:solidFill>
                <a:srgbClr val="6BB3F9"/>
              </a:solidFill>
            </a:endParaRPr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42ED62CF-09B9-3231-0FD4-00CFBA632B72}"/>
              </a:ext>
            </a:extLst>
          </p:cNvPr>
          <p:cNvSpPr/>
          <p:nvPr/>
        </p:nvSpPr>
        <p:spPr>
          <a:xfrm>
            <a:off x="8145898" y="5112643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낭비 시간</a:t>
            </a:r>
            <a:endParaRPr lang="en-US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68294EE1-DC81-45D0-BF2B-D74056BF11BA}"/>
              </a:ext>
            </a:extLst>
          </p:cNvPr>
          <p:cNvSpPr/>
          <p:nvPr/>
        </p:nvSpPr>
        <p:spPr>
          <a:xfrm>
            <a:off x="7399019" y="5444589"/>
            <a:ext cx="3170753" cy="214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하루 평균 불필요한 업무 소비 시간</a:t>
            </a:r>
            <a:endParaRPr lang="en-US" sz="1200" dirty="0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C35DC62D-DE81-3335-2B62-A10E75FE8BC5}"/>
              </a:ext>
            </a:extLst>
          </p:cNvPr>
          <p:cNvSpPr/>
          <p:nvPr/>
        </p:nvSpPr>
        <p:spPr>
          <a:xfrm>
            <a:off x="10737413" y="4502328"/>
            <a:ext cx="3170753" cy="442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50"/>
              </a:lnSpc>
              <a:buNone/>
            </a:pPr>
            <a:r>
              <a:rPr lang="en-US" sz="3200" b="1" dirty="0">
                <a:solidFill>
                  <a:srgbClr val="F79700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146조원</a:t>
            </a:r>
            <a:endParaRPr lang="en-US" sz="3200" dirty="0">
              <a:solidFill>
                <a:srgbClr val="F79700"/>
              </a:solidFill>
            </a:endParaRPr>
          </a:p>
        </p:txBody>
      </p:sp>
      <p:sp>
        <p:nvSpPr>
          <p:cNvPr id="16" name="Text 13">
            <a:extLst>
              <a:ext uri="{FF2B5EF4-FFF2-40B4-BE49-F238E27FC236}">
                <a16:creationId xmlns:a16="http://schemas.microsoft.com/office/drawing/2014/main" id="{E3D28EA2-CD9F-66FC-E82C-F5917CCD1CD0}"/>
              </a:ext>
            </a:extLst>
          </p:cNvPr>
          <p:cNvSpPr/>
          <p:nvPr/>
        </p:nvSpPr>
        <p:spPr>
          <a:xfrm>
            <a:off x="11484293" y="5112643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경제적 손실</a:t>
            </a:r>
            <a:endParaRPr lang="en-US" dirty="0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50055A94-D1FC-E46C-77CA-78567F51DEFC}"/>
              </a:ext>
            </a:extLst>
          </p:cNvPr>
          <p:cNvSpPr/>
          <p:nvPr/>
        </p:nvSpPr>
        <p:spPr>
          <a:xfrm>
            <a:off x="10737413" y="5444589"/>
            <a:ext cx="3170753" cy="214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연간 </a:t>
            </a:r>
            <a:r>
              <a:rPr lang="en-US" sz="12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손실액</a:t>
            </a: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</a:p>
          <a:p>
            <a:pPr marL="0" indent="0" algn="ctr">
              <a:lnSpc>
                <a:spcPts val="165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(당시 GDP의 11.6%)</a:t>
            </a:r>
            <a:endParaRPr lang="en-US" sz="1200" dirty="0"/>
          </a:p>
        </p:txBody>
      </p:sp>
      <p:sp>
        <p:nvSpPr>
          <p:cNvPr id="18" name="Shape 15">
            <a:extLst>
              <a:ext uri="{FF2B5EF4-FFF2-40B4-BE49-F238E27FC236}">
                <a16:creationId xmlns:a16="http://schemas.microsoft.com/office/drawing/2014/main" id="{9FD70B3B-2831-E17D-C4B2-A3743D643EA2}"/>
              </a:ext>
            </a:extLst>
          </p:cNvPr>
          <p:cNvSpPr/>
          <p:nvPr/>
        </p:nvSpPr>
        <p:spPr>
          <a:xfrm>
            <a:off x="661272" y="6666766"/>
            <a:ext cx="13322299" cy="955477"/>
          </a:xfrm>
          <a:prstGeom prst="roundRect">
            <a:avLst>
              <a:gd name="adj" fmla="val 5897"/>
            </a:avLst>
          </a:prstGeom>
          <a:solidFill>
            <a:srgbClr val="C1F0E0"/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19" name="Image 1" descr="preencoded.png">
            <a:extLst>
              <a:ext uri="{FF2B5EF4-FFF2-40B4-BE49-F238E27FC236}">
                <a16:creationId xmlns:a16="http://schemas.microsoft.com/office/drawing/2014/main" id="{E3F6CB95-E3EB-E13F-5181-86DFA5D92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72" y="6831582"/>
            <a:ext cx="306803" cy="245441"/>
          </a:xfrm>
          <a:prstGeom prst="rect">
            <a:avLst/>
          </a:prstGeom>
        </p:spPr>
      </p:pic>
      <p:sp>
        <p:nvSpPr>
          <p:cNvPr id="20" name="Text 16">
            <a:extLst>
              <a:ext uri="{FF2B5EF4-FFF2-40B4-BE49-F238E27FC236}">
                <a16:creationId xmlns:a16="http://schemas.microsoft.com/office/drawing/2014/main" id="{2E7004DD-D32D-B734-CA9B-6AEB35BB93F6}"/>
              </a:ext>
            </a:extLst>
          </p:cNvPr>
          <p:cNvSpPr/>
          <p:nvPr/>
        </p:nvSpPr>
        <p:spPr>
          <a:xfrm>
            <a:off x="1118632" y="6834287"/>
            <a:ext cx="167687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핵심 문제점</a:t>
            </a:r>
            <a:endParaRPr lang="en-US" dirty="0"/>
          </a:p>
        </p:txBody>
      </p:sp>
      <p:sp>
        <p:nvSpPr>
          <p:cNvPr id="21" name="Text 17">
            <a:extLst>
              <a:ext uri="{FF2B5EF4-FFF2-40B4-BE49-F238E27FC236}">
                <a16:creationId xmlns:a16="http://schemas.microsoft.com/office/drawing/2014/main" id="{ED3833AA-09F2-B795-FD3B-8ADA1DCDA08E}"/>
              </a:ext>
            </a:extLst>
          </p:cNvPr>
          <p:cNvSpPr/>
          <p:nvPr/>
        </p:nvSpPr>
        <p:spPr>
          <a:xfrm>
            <a:off x="813832" y="7199492"/>
            <a:ext cx="13053696" cy="2930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회의록 작성은 필수이지만, 업무 지식이 없는 참여자는 정확한 회의록을 작성하기 어렵고, 작성 후에도 공유와 후속 조치가 체계적으로 이루어지지 않아 회의의 </a:t>
            </a:r>
            <a:r>
              <a:rPr lang="en-US" sz="1400" dirty="0" err="1">
                <a:solidFill>
                  <a:srgbClr val="000000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가치가</a:t>
            </a:r>
            <a:r>
              <a:rPr lang="en-US" sz="1400" dirty="0">
                <a:solidFill>
                  <a:srgbClr val="000000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사라</a:t>
            </a:r>
            <a:r>
              <a:rPr lang="ko-KR" altLang="en-US" sz="1400" dirty="0">
                <a:solidFill>
                  <a:srgbClr val="000000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진다</a:t>
            </a:r>
            <a:endParaRPr lang="en-US" sz="1400" dirty="0"/>
          </a:p>
        </p:txBody>
      </p:sp>
      <p:sp>
        <p:nvSpPr>
          <p:cNvPr id="22" name="Text 0">
            <a:extLst>
              <a:ext uri="{FF2B5EF4-FFF2-40B4-BE49-F238E27FC236}">
                <a16:creationId xmlns:a16="http://schemas.microsoft.com/office/drawing/2014/main" id="{F14564DA-62CD-A86A-EB7A-B37F061266FC}"/>
              </a:ext>
            </a:extLst>
          </p:cNvPr>
          <p:cNvSpPr/>
          <p:nvPr/>
        </p:nvSpPr>
        <p:spPr>
          <a:xfrm>
            <a:off x="485087" y="1963844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01 </a:t>
            </a:r>
            <a:r>
              <a:rPr lang="en-US" altLang="ko-KR" sz="2000" b="1" dirty="0">
                <a:solidFill>
                  <a:srgbClr val="9E9E9E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|</a:t>
            </a: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MVP </a:t>
            </a: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주제 및 배경</a:t>
            </a:r>
          </a:p>
          <a:p>
            <a:pPr>
              <a:lnSpc>
                <a:spcPts val="8400"/>
              </a:lnSpc>
            </a:pPr>
            <a:endParaRPr lang="en-US" altLang="ko-KR" sz="4400" b="1" dirty="0">
              <a:solidFill>
                <a:srgbClr val="333333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F924AC39-C05C-00F0-D3B0-E38885D18483}"/>
              </a:ext>
            </a:extLst>
          </p:cNvPr>
          <p:cNvGrpSpPr/>
          <p:nvPr/>
        </p:nvGrpSpPr>
        <p:grpSpPr>
          <a:xfrm>
            <a:off x="654050" y="3082912"/>
            <a:ext cx="13322299" cy="1006197"/>
            <a:chOff x="654050" y="3082912"/>
            <a:chExt cx="13322299" cy="1006197"/>
          </a:xfrm>
        </p:grpSpPr>
        <p:sp>
          <p:nvSpPr>
            <p:cNvPr id="5" name="Text 2">
              <a:extLst>
                <a:ext uri="{FF2B5EF4-FFF2-40B4-BE49-F238E27FC236}">
                  <a16:creationId xmlns:a16="http://schemas.microsoft.com/office/drawing/2014/main" id="{28C037D1-F166-76F3-2A90-548B2CE66AE5}"/>
                </a:ext>
              </a:extLst>
            </p:cNvPr>
            <p:cNvSpPr/>
            <p:nvPr/>
          </p:nvSpPr>
          <p:spPr>
            <a:xfrm>
              <a:off x="654050" y="3082912"/>
              <a:ext cx="13322299" cy="100619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7900"/>
                </a:lnSpc>
                <a:buNone/>
              </a:pPr>
              <a:r>
                <a:rPr lang="ko-KR" altLang="en-US" sz="4000" b="1" i="1" dirty="0">
                  <a:solidFill>
                    <a:srgbClr val="F66462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회의록 작성하는데 왜 야근까지 해야 하는가</a:t>
              </a:r>
              <a:r>
                <a:rPr lang="en-US" altLang="ko-KR" sz="4000" b="1" i="1" dirty="0">
                  <a:solidFill>
                    <a:srgbClr val="F66462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?</a:t>
              </a:r>
              <a:endParaRPr lang="en-US" sz="4000" i="1" dirty="0">
                <a:solidFill>
                  <a:srgbClr val="F66462"/>
                </a:solidFill>
              </a:endParaRPr>
            </a:p>
          </p:txBody>
        </p: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94ED8F2E-45DB-EA79-BA78-B0FC4F6CF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2734" y="3213462"/>
              <a:ext cx="409632" cy="371527"/>
            </a:xfrm>
            <a:prstGeom prst="rect">
              <a:avLst/>
            </a:prstGeom>
          </p:spPr>
        </p:pic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500A5E11-4378-6220-DAB0-D7DB2E52C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12206259" y="3706761"/>
              <a:ext cx="409632" cy="371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4741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85952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02 </a:t>
            </a:r>
            <a:r>
              <a:rPr lang="en-US" sz="2000" b="1" dirty="0">
                <a:solidFill>
                  <a:srgbClr val="9E9E9E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|</a:t>
            </a:r>
            <a:r>
              <a:rPr 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Squad </a:t>
            </a:r>
            <a:r>
              <a:rPr lang="en-US" sz="4400" b="1" dirty="0" err="1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구성</a:t>
            </a:r>
            <a:endParaRPr lang="en-US" sz="4400" b="1" dirty="0">
              <a:solidFill>
                <a:srgbClr val="333333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5" name="Text 1">
            <a:extLst>
              <a:ext uri="{FF2B5EF4-FFF2-40B4-BE49-F238E27FC236}">
                <a16:creationId xmlns:a16="http://schemas.microsoft.com/office/drawing/2014/main" id="{31253186-7824-E37F-FDCF-48C60F2CF463}"/>
              </a:ext>
            </a:extLst>
          </p:cNvPr>
          <p:cNvSpPr/>
          <p:nvPr/>
        </p:nvSpPr>
        <p:spPr>
          <a:xfrm>
            <a:off x="658672" y="1431617"/>
            <a:ext cx="6928487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Agentic Workflow </a:t>
            </a: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기반 역할 분담</a:t>
            </a:r>
            <a:endParaRPr lang="en-US" sz="2800" dirty="0"/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02B242E0-B089-C4F3-4F04-9E633B3B70F1}"/>
              </a:ext>
            </a:extLst>
          </p:cNvPr>
          <p:cNvGrpSpPr/>
          <p:nvPr/>
        </p:nvGrpSpPr>
        <p:grpSpPr>
          <a:xfrm>
            <a:off x="722234" y="2439233"/>
            <a:ext cx="4368403" cy="816015"/>
            <a:chOff x="722233" y="2439233"/>
            <a:chExt cx="4368403" cy="816015"/>
          </a:xfrm>
        </p:grpSpPr>
        <p:sp>
          <p:nvSpPr>
            <p:cNvPr id="46" name="Text 2">
              <a:extLst>
                <a:ext uri="{FF2B5EF4-FFF2-40B4-BE49-F238E27FC236}">
                  <a16:creationId xmlns:a16="http://schemas.microsoft.com/office/drawing/2014/main" id="{D7C04943-5C0E-DD2F-97D4-C3558E373707}"/>
                </a:ext>
              </a:extLst>
            </p:cNvPr>
            <p:cNvSpPr/>
            <p:nvPr/>
          </p:nvSpPr>
          <p:spPr>
            <a:xfrm>
              <a:off x="2897862" y="2439233"/>
              <a:ext cx="2192774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Product Owner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7" name="Text 3">
              <a:extLst>
                <a:ext uri="{FF2B5EF4-FFF2-40B4-BE49-F238E27FC236}">
                  <a16:creationId xmlns:a16="http://schemas.microsoft.com/office/drawing/2014/main" id="{A736720A-B139-0315-82DF-9E274BDD2CD2}"/>
                </a:ext>
              </a:extLst>
            </p:cNvPr>
            <p:cNvSpPr/>
            <p:nvPr/>
          </p:nvSpPr>
          <p:spPr>
            <a:xfrm>
              <a:off x="722233" y="2680414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유동희 (야보)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8" name="Text 4">
              <a:extLst>
                <a:ext uri="{FF2B5EF4-FFF2-40B4-BE49-F238E27FC236}">
                  <a16:creationId xmlns:a16="http://schemas.microsoft.com/office/drawing/2014/main" id="{6EA01525-CBDA-D820-46CC-6B9816DD7102}"/>
                </a:ext>
              </a:extLst>
            </p:cNvPr>
            <p:cNvSpPr/>
            <p:nvPr/>
          </p:nvSpPr>
          <p:spPr>
            <a:xfrm>
              <a:off x="722233" y="2974737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프로젝트 방향성 설정 및 요구사항 정의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49" name="Image 0" descr="preencoded.png">
            <a:extLst>
              <a:ext uri="{FF2B5EF4-FFF2-40B4-BE49-F238E27FC236}">
                <a16:creationId xmlns:a16="http://schemas.microsoft.com/office/drawing/2014/main" id="{64ACC22A-25D1-C85F-BB0E-A0C84031B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3764" y="2846308"/>
            <a:ext cx="3922752" cy="3922752"/>
          </a:xfrm>
          <a:prstGeom prst="rect">
            <a:avLst/>
          </a:prstGeom>
        </p:spPr>
      </p:pic>
      <p:pic>
        <p:nvPicPr>
          <p:cNvPr id="50" name="Image 1" descr="preencoded.png">
            <a:extLst>
              <a:ext uri="{FF2B5EF4-FFF2-40B4-BE49-F238E27FC236}">
                <a16:creationId xmlns:a16="http://schemas.microsoft.com/office/drawing/2014/main" id="{4634B6A5-627C-8ED0-ECD0-831F9EFBBF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16958" y="3425845"/>
            <a:ext cx="262414" cy="262414"/>
          </a:xfrm>
          <a:prstGeom prst="rect">
            <a:avLst/>
          </a:prstGeom>
        </p:spPr>
      </p:pic>
      <p:grpSp>
        <p:nvGrpSpPr>
          <p:cNvPr id="84" name="그룹 83">
            <a:extLst>
              <a:ext uri="{FF2B5EF4-FFF2-40B4-BE49-F238E27FC236}">
                <a16:creationId xmlns:a16="http://schemas.microsoft.com/office/drawing/2014/main" id="{49DC0615-F236-C161-4B4E-13F18E24523C}"/>
              </a:ext>
            </a:extLst>
          </p:cNvPr>
          <p:cNvGrpSpPr/>
          <p:nvPr/>
        </p:nvGrpSpPr>
        <p:grpSpPr>
          <a:xfrm>
            <a:off x="9539645" y="2071807"/>
            <a:ext cx="4368522" cy="1096526"/>
            <a:chOff x="9539645" y="2071807"/>
            <a:chExt cx="4368522" cy="1096526"/>
          </a:xfrm>
        </p:grpSpPr>
        <p:sp>
          <p:nvSpPr>
            <p:cNvPr id="51" name="Text 5">
              <a:extLst>
                <a:ext uri="{FF2B5EF4-FFF2-40B4-BE49-F238E27FC236}">
                  <a16:creationId xmlns:a16="http://schemas.microsoft.com/office/drawing/2014/main" id="{4C08C49C-1921-2AE8-B248-62253A2679EB}"/>
                </a:ext>
              </a:extLst>
            </p:cNvPr>
            <p:cNvSpPr/>
            <p:nvPr/>
          </p:nvSpPr>
          <p:spPr>
            <a:xfrm>
              <a:off x="9539645" y="2071807"/>
              <a:ext cx="3575090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AI Specialist &amp; Service Planner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2" name="Text 6">
              <a:extLst>
                <a:ext uri="{FF2B5EF4-FFF2-40B4-BE49-F238E27FC236}">
                  <a16:creationId xmlns:a16="http://schemas.microsoft.com/office/drawing/2014/main" id="{E4F63FBC-6A51-D4FB-3DDA-C92C2EA81B66}"/>
                </a:ext>
              </a:extLst>
            </p:cNvPr>
            <p:cNvSpPr/>
            <p:nvPr/>
          </p:nvSpPr>
          <p:spPr>
            <a:xfrm>
              <a:off x="9539645" y="2312988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조민서 (다람지)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3" name="Text 7">
              <a:extLst>
                <a:ext uri="{FF2B5EF4-FFF2-40B4-BE49-F238E27FC236}">
                  <a16:creationId xmlns:a16="http://schemas.microsoft.com/office/drawing/2014/main" id="{7D9F6297-ABC7-4061-F731-41499A55F81B}"/>
                </a:ext>
              </a:extLst>
            </p:cNvPr>
            <p:cNvSpPr/>
            <p:nvPr/>
          </p:nvSpPr>
          <p:spPr>
            <a:xfrm>
              <a:off x="9539645" y="2607310"/>
              <a:ext cx="4368522" cy="56102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AI 회의록 생성, LLM 프롬프트 엔지니어링, 서비스 및 UI/UX 기획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54" name="Image 2" descr="preencoded.png">
            <a:extLst>
              <a:ext uri="{FF2B5EF4-FFF2-40B4-BE49-F238E27FC236}">
                <a16:creationId xmlns:a16="http://schemas.microsoft.com/office/drawing/2014/main" id="{F1235AAD-56A0-C1AD-63DB-F2C9C6C432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3764" y="2846308"/>
            <a:ext cx="3922752" cy="3922752"/>
          </a:xfrm>
          <a:prstGeom prst="rect">
            <a:avLst/>
          </a:prstGeom>
        </p:spPr>
      </p:pic>
      <p:pic>
        <p:nvPicPr>
          <p:cNvPr id="55" name="Image 3" descr="preencoded.png">
            <a:extLst>
              <a:ext uri="{FF2B5EF4-FFF2-40B4-BE49-F238E27FC236}">
                <a16:creationId xmlns:a16="http://schemas.microsoft.com/office/drawing/2014/main" id="{A427672B-E96F-A8AF-2153-28A99A17B0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08059" y="3453467"/>
            <a:ext cx="262414" cy="262414"/>
          </a:xfrm>
          <a:prstGeom prst="rect">
            <a:avLst/>
          </a:prstGeom>
        </p:spPr>
      </p:pic>
      <p:grpSp>
        <p:nvGrpSpPr>
          <p:cNvPr id="85" name="그룹 84">
            <a:extLst>
              <a:ext uri="{FF2B5EF4-FFF2-40B4-BE49-F238E27FC236}">
                <a16:creationId xmlns:a16="http://schemas.microsoft.com/office/drawing/2014/main" id="{A93DDF82-A6C7-37B6-5E85-1FB65566D6F7}"/>
              </a:ext>
            </a:extLst>
          </p:cNvPr>
          <p:cNvGrpSpPr/>
          <p:nvPr/>
        </p:nvGrpSpPr>
        <p:grpSpPr>
          <a:xfrm>
            <a:off x="9539645" y="3715941"/>
            <a:ext cx="4368522" cy="816014"/>
            <a:chOff x="9539645" y="3715941"/>
            <a:chExt cx="4368522" cy="816014"/>
          </a:xfrm>
        </p:grpSpPr>
        <p:sp>
          <p:nvSpPr>
            <p:cNvPr id="56" name="Text 8">
              <a:extLst>
                <a:ext uri="{FF2B5EF4-FFF2-40B4-BE49-F238E27FC236}">
                  <a16:creationId xmlns:a16="http://schemas.microsoft.com/office/drawing/2014/main" id="{93A75686-E610-E9F7-E31F-D462DDD99C46}"/>
                </a:ext>
              </a:extLst>
            </p:cNvPr>
            <p:cNvSpPr/>
            <p:nvPr/>
          </p:nvSpPr>
          <p:spPr>
            <a:xfrm>
              <a:off x="9539645" y="3715941"/>
              <a:ext cx="2311956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Backend Developer &amp; RAG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7" name="Text 9">
              <a:extLst>
                <a:ext uri="{FF2B5EF4-FFF2-40B4-BE49-F238E27FC236}">
                  <a16:creationId xmlns:a16="http://schemas.microsoft.com/office/drawing/2014/main" id="{AFDC1DD3-8600-4DE9-F4B9-790B520114DC}"/>
                </a:ext>
              </a:extLst>
            </p:cNvPr>
            <p:cNvSpPr/>
            <p:nvPr/>
          </p:nvSpPr>
          <p:spPr>
            <a:xfrm>
              <a:off x="9539645" y="3957122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전대웅 (맥심)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8" name="Text 10">
              <a:extLst>
                <a:ext uri="{FF2B5EF4-FFF2-40B4-BE49-F238E27FC236}">
                  <a16:creationId xmlns:a16="http://schemas.microsoft.com/office/drawing/2014/main" id="{36303972-500C-07A0-B97B-1FA53030B40C}"/>
                </a:ext>
              </a:extLst>
            </p:cNvPr>
            <p:cNvSpPr/>
            <p:nvPr/>
          </p:nvSpPr>
          <p:spPr>
            <a:xfrm>
              <a:off x="9539645" y="4251444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200"/>
                </a:lnSpc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API 설계, DB 설계, 회의록 처리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로직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구현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en-US" altLang="ko-KR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RAG </a:t>
              </a:r>
              <a:r>
                <a:rPr lang="en-US" altLang="ko-KR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처리</a:t>
              </a:r>
              <a:r>
                <a:rPr lang="en-US" altLang="ko-KR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altLang="ko-KR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로직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59" name="Image 4" descr="preencoded.png">
            <a:extLst>
              <a:ext uri="{FF2B5EF4-FFF2-40B4-BE49-F238E27FC236}">
                <a16:creationId xmlns:a16="http://schemas.microsoft.com/office/drawing/2014/main" id="{544DA396-A0F3-08C3-F6E4-207B4EBBB2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3764" y="2846308"/>
            <a:ext cx="3922752" cy="3922752"/>
          </a:xfrm>
          <a:prstGeom prst="rect">
            <a:avLst/>
          </a:prstGeom>
        </p:spPr>
      </p:pic>
      <p:pic>
        <p:nvPicPr>
          <p:cNvPr id="60" name="Image 5" descr="preencoded.png">
            <a:extLst>
              <a:ext uri="{FF2B5EF4-FFF2-40B4-BE49-F238E27FC236}">
                <a16:creationId xmlns:a16="http://schemas.microsoft.com/office/drawing/2014/main" id="{6382A39A-5165-9279-A0A7-498C2850D09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29102" y="4401919"/>
            <a:ext cx="262414" cy="262414"/>
          </a:xfrm>
          <a:prstGeom prst="rect">
            <a:avLst/>
          </a:prstGeom>
        </p:spPr>
      </p:pic>
      <p:grpSp>
        <p:nvGrpSpPr>
          <p:cNvPr id="86" name="그룹 85">
            <a:extLst>
              <a:ext uri="{FF2B5EF4-FFF2-40B4-BE49-F238E27FC236}">
                <a16:creationId xmlns:a16="http://schemas.microsoft.com/office/drawing/2014/main" id="{D26CB209-3B0F-C836-6505-0DF39AB84E03}"/>
              </a:ext>
            </a:extLst>
          </p:cNvPr>
          <p:cNvGrpSpPr/>
          <p:nvPr/>
        </p:nvGrpSpPr>
        <p:grpSpPr>
          <a:xfrm>
            <a:off x="9539644" y="5079563"/>
            <a:ext cx="4368523" cy="816015"/>
            <a:chOff x="9539644" y="5079563"/>
            <a:chExt cx="4368523" cy="816015"/>
          </a:xfrm>
        </p:grpSpPr>
        <p:sp>
          <p:nvSpPr>
            <p:cNvPr id="61" name="Text 11">
              <a:extLst>
                <a:ext uri="{FF2B5EF4-FFF2-40B4-BE49-F238E27FC236}">
                  <a16:creationId xmlns:a16="http://schemas.microsoft.com/office/drawing/2014/main" id="{21CC8144-82CF-9ACB-63DE-AD4F99947799}"/>
                </a:ext>
              </a:extLst>
            </p:cNvPr>
            <p:cNvSpPr/>
            <p:nvPr/>
          </p:nvSpPr>
          <p:spPr>
            <a:xfrm>
              <a:off x="9539644" y="5079563"/>
              <a:ext cx="3808607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550"/>
                </a:lnSpc>
              </a:pPr>
              <a:r>
                <a:rPr lang="en-US" altLang="ko-KR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Scrum master &amp; </a:t>
              </a: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Backend Developer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2" name="Text 12">
              <a:extLst>
                <a:ext uri="{FF2B5EF4-FFF2-40B4-BE49-F238E27FC236}">
                  <a16:creationId xmlns:a16="http://schemas.microsoft.com/office/drawing/2014/main" id="{03B6C3E4-282B-6FCE-E4B7-BD0C52D8FDE7}"/>
                </a:ext>
              </a:extLst>
            </p:cNvPr>
            <p:cNvSpPr/>
            <p:nvPr/>
          </p:nvSpPr>
          <p:spPr>
            <a:xfrm>
              <a:off x="9539645" y="5320744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조윤진 (쿼카)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3" name="Text 13">
              <a:extLst>
                <a:ext uri="{FF2B5EF4-FFF2-40B4-BE49-F238E27FC236}">
                  <a16:creationId xmlns:a16="http://schemas.microsoft.com/office/drawing/2014/main" id="{588C207B-AEF3-E2F9-3D92-7CE1BD69CF66}"/>
                </a:ext>
              </a:extLst>
            </p:cNvPr>
            <p:cNvSpPr/>
            <p:nvPr/>
          </p:nvSpPr>
          <p:spPr>
            <a:xfrm>
              <a:off x="9539645" y="5615067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API 설계, 비즈니스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로직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200" dirty="0" err="1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구현</a:t>
              </a: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64" name="Image 6" descr="preencoded.png">
            <a:extLst>
              <a:ext uri="{FF2B5EF4-FFF2-40B4-BE49-F238E27FC236}">
                <a16:creationId xmlns:a16="http://schemas.microsoft.com/office/drawing/2014/main" id="{B61FA50C-34D5-50CD-4258-E6A0E64AF8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53764" y="2846308"/>
            <a:ext cx="3922752" cy="3922752"/>
          </a:xfrm>
          <a:prstGeom prst="rect">
            <a:avLst/>
          </a:prstGeom>
        </p:spPr>
      </p:pic>
      <p:pic>
        <p:nvPicPr>
          <p:cNvPr id="65" name="Image 7" descr="preencoded.png">
            <a:extLst>
              <a:ext uri="{FF2B5EF4-FFF2-40B4-BE49-F238E27FC236}">
                <a16:creationId xmlns:a16="http://schemas.microsoft.com/office/drawing/2014/main" id="{FECD77B3-A590-1734-1379-2AA6B8A6F4A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37160" y="5557064"/>
            <a:ext cx="262414" cy="262414"/>
          </a:xfrm>
          <a:prstGeom prst="rect">
            <a:avLst/>
          </a:prstGeom>
        </p:spPr>
      </p:pic>
      <p:grpSp>
        <p:nvGrpSpPr>
          <p:cNvPr id="87" name="그룹 86">
            <a:extLst>
              <a:ext uri="{FF2B5EF4-FFF2-40B4-BE49-F238E27FC236}">
                <a16:creationId xmlns:a16="http://schemas.microsoft.com/office/drawing/2014/main" id="{E6DAB644-7422-857C-2F9C-751D92AF792C}"/>
              </a:ext>
            </a:extLst>
          </p:cNvPr>
          <p:cNvGrpSpPr/>
          <p:nvPr/>
        </p:nvGrpSpPr>
        <p:grpSpPr>
          <a:xfrm>
            <a:off x="9539645" y="6443186"/>
            <a:ext cx="4368522" cy="816015"/>
            <a:chOff x="9539645" y="6443186"/>
            <a:chExt cx="4368522" cy="816015"/>
          </a:xfrm>
        </p:grpSpPr>
        <p:sp>
          <p:nvSpPr>
            <p:cNvPr id="66" name="Text 14">
              <a:extLst>
                <a:ext uri="{FF2B5EF4-FFF2-40B4-BE49-F238E27FC236}">
                  <a16:creationId xmlns:a16="http://schemas.microsoft.com/office/drawing/2014/main" id="{515C5F83-4639-E62D-2B40-4BBCDA98F108}"/>
                </a:ext>
              </a:extLst>
            </p:cNvPr>
            <p:cNvSpPr/>
            <p:nvPr/>
          </p:nvSpPr>
          <p:spPr>
            <a:xfrm>
              <a:off x="9539645" y="6443186"/>
              <a:ext cx="3561993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Frontend Developer &amp; DevOps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7" name="Text 15">
              <a:extLst>
                <a:ext uri="{FF2B5EF4-FFF2-40B4-BE49-F238E27FC236}">
                  <a16:creationId xmlns:a16="http://schemas.microsoft.com/office/drawing/2014/main" id="{5541938B-3B7C-3715-9E2A-4BFA7C813BF7}"/>
                </a:ext>
              </a:extLst>
            </p:cNvPr>
            <p:cNvSpPr/>
            <p:nvPr/>
          </p:nvSpPr>
          <p:spPr>
            <a:xfrm>
              <a:off x="9539645" y="6684367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문효종 (카누)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8" name="Text 16">
              <a:extLst>
                <a:ext uri="{FF2B5EF4-FFF2-40B4-BE49-F238E27FC236}">
                  <a16:creationId xmlns:a16="http://schemas.microsoft.com/office/drawing/2014/main" id="{5E9F01C2-C460-58A2-9802-D0A4DBCCBF88}"/>
                </a:ext>
              </a:extLst>
            </p:cNvPr>
            <p:cNvSpPr/>
            <p:nvPr/>
          </p:nvSpPr>
          <p:spPr>
            <a:xfrm>
              <a:off x="9539645" y="6978690"/>
              <a:ext cx="4368522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UI/UX 개발, 실시간 협업 인터페이스, CI/CD 구축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69" name="Image 8" descr="preencoded.png">
            <a:extLst>
              <a:ext uri="{FF2B5EF4-FFF2-40B4-BE49-F238E27FC236}">
                <a16:creationId xmlns:a16="http://schemas.microsoft.com/office/drawing/2014/main" id="{A4CFEC6C-4231-25D7-6205-46488C8BFA1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353764" y="2846308"/>
            <a:ext cx="3922752" cy="3922752"/>
          </a:xfrm>
          <a:prstGeom prst="rect">
            <a:avLst/>
          </a:prstGeom>
        </p:spPr>
      </p:pic>
      <p:pic>
        <p:nvPicPr>
          <p:cNvPr id="70" name="Image 9" descr="preencoded.png">
            <a:extLst>
              <a:ext uri="{FF2B5EF4-FFF2-40B4-BE49-F238E27FC236}">
                <a16:creationId xmlns:a16="http://schemas.microsoft.com/office/drawing/2014/main" id="{C4292055-EE15-3485-4E14-BB419F8184B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152025" y="6048911"/>
            <a:ext cx="262414" cy="262414"/>
          </a:xfrm>
          <a:prstGeom prst="rect">
            <a:avLst/>
          </a:prstGeom>
        </p:spPr>
      </p:pic>
      <p:grpSp>
        <p:nvGrpSpPr>
          <p:cNvPr id="83" name="그룹 82">
            <a:extLst>
              <a:ext uri="{FF2B5EF4-FFF2-40B4-BE49-F238E27FC236}">
                <a16:creationId xmlns:a16="http://schemas.microsoft.com/office/drawing/2014/main" id="{B30ADD79-1F31-5E38-1F92-31C1B1E0FC6F}"/>
              </a:ext>
            </a:extLst>
          </p:cNvPr>
          <p:cNvGrpSpPr/>
          <p:nvPr/>
        </p:nvGrpSpPr>
        <p:grpSpPr>
          <a:xfrm>
            <a:off x="722233" y="6215896"/>
            <a:ext cx="4368404" cy="816014"/>
            <a:chOff x="722233" y="6215896"/>
            <a:chExt cx="4368404" cy="816014"/>
          </a:xfrm>
        </p:grpSpPr>
        <p:sp>
          <p:nvSpPr>
            <p:cNvPr id="71" name="Text 17">
              <a:extLst>
                <a:ext uri="{FF2B5EF4-FFF2-40B4-BE49-F238E27FC236}">
                  <a16:creationId xmlns:a16="http://schemas.microsoft.com/office/drawing/2014/main" id="{5D0B9B06-6880-0F6C-1983-897A51D3111F}"/>
                </a:ext>
              </a:extLst>
            </p:cNvPr>
            <p:cNvSpPr/>
            <p:nvPr/>
          </p:nvSpPr>
          <p:spPr>
            <a:xfrm>
              <a:off x="2660809" y="6215896"/>
              <a:ext cx="2429828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Frontend Developer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2" name="Text 18">
              <a:extLst>
                <a:ext uri="{FF2B5EF4-FFF2-40B4-BE49-F238E27FC236}">
                  <a16:creationId xmlns:a16="http://schemas.microsoft.com/office/drawing/2014/main" id="{421D12E3-4C20-C2D1-7452-22C1909D606A}"/>
                </a:ext>
              </a:extLst>
            </p:cNvPr>
            <p:cNvSpPr/>
            <p:nvPr/>
          </p:nvSpPr>
          <p:spPr>
            <a:xfrm>
              <a:off x="722233" y="6457077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김종희 (페퍼)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3" name="Text 19">
              <a:extLst>
                <a:ext uri="{FF2B5EF4-FFF2-40B4-BE49-F238E27FC236}">
                  <a16:creationId xmlns:a16="http://schemas.microsoft.com/office/drawing/2014/main" id="{E1DFEE73-2A99-B4F1-2238-C9A405692494}"/>
                </a:ext>
              </a:extLst>
            </p:cNvPr>
            <p:cNvSpPr/>
            <p:nvPr/>
          </p:nvSpPr>
          <p:spPr>
            <a:xfrm>
              <a:off x="722233" y="6751399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UI/UX 개발, 실시간 협업 인터페이스 구현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74" name="Image 10" descr="preencoded.png">
            <a:extLst>
              <a:ext uri="{FF2B5EF4-FFF2-40B4-BE49-F238E27FC236}">
                <a16:creationId xmlns:a16="http://schemas.microsoft.com/office/drawing/2014/main" id="{A7716375-D397-C35E-A68C-6E54BB72862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53764" y="2846308"/>
            <a:ext cx="3922752" cy="3922752"/>
          </a:xfrm>
          <a:prstGeom prst="rect">
            <a:avLst/>
          </a:prstGeom>
        </p:spPr>
      </p:pic>
      <p:pic>
        <p:nvPicPr>
          <p:cNvPr id="75" name="Image 11" descr="preencoded.png">
            <a:extLst>
              <a:ext uri="{FF2B5EF4-FFF2-40B4-BE49-F238E27FC236}">
                <a16:creationId xmlns:a16="http://schemas.microsoft.com/office/drawing/2014/main" id="{54FAE732-B81A-EFD4-F3C8-4A1A0969B6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090821" y="5507295"/>
            <a:ext cx="262414" cy="262414"/>
          </a:xfrm>
          <a:prstGeom prst="rect">
            <a:avLst/>
          </a:prstGeom>
        </p:spPr>
      </p:pic>
      <p:grpSp>
        <p:nvGrpSpPr>
          <p:cNvPr id="82" name="그룹 81">
            <a:extLst>
              <a:ext uri="{FF2B5EF4-FFF2-40B4-BE49-F238E27FC236}">
                <a16:creationId xmlns:a16="http://schemas.microsoft.com/office/drawing/2014/main" id="{1EE744B5-001F-5E78-FF75-490721A94FF3}"/>
              </a:ext>
            </a:extLst>
          </p:cNvPr>
          <p:cNvGrpSpPr/>
          <p:nvPr/>
        </p:nvGrpSpPr>
        <p:grpSpPr>
          <a:xfrm>
            <a:off x="722234" y="4327565"/>
            <a:ext cx="4368403" cy="816014"/>
            <a:chOff x="722233" y="4397693"/>
            <a:chExt cx="4368403" cy="816014"/>
          </a:xfrm>
        </p:grpSpPr>
        <p:sp>
          <p:nvSpPr>
            <p:cNvPr id="76" name="Text 20">
              <a:extLst>
                <a:ext uri="{FF2B5EF4-FFF2-40B4-BE49-F238E27FC236}">
                  <a16:creationId xmlns:a16="http://schemas.microsoft.com/office/drawing/2014/main" id="{611122AD-818A-EED1-0216-BC30BF4A8145}"/>
                </a:ext>
              </a:extLst>
            </p:cNvPr>
            <p:cNvSpPr/>
            <p:nvPr/>
          </p:nvSpPr>
          <p:spPr>
            <a:xfrm>
              <a:off x="2897862" y="4397693"/>
              <a:ext cx="2192774" cy="32897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550"/>
                </a:lnSpc>
                <a:buNone/>
              </a:pPr>
              <a:r>
                <a:rPr lang="en-US" b="1" dirty="0">
                  <a:solidFill>
                    <a:srgbClr val="21212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 Extra Bold" pitchFamily="34" charset="-120"/>
                </a:rPr>
                <a:t>Architect</a:t>
              </a:r>
              <a:endParaRPr lang="en-US" dirty="0">
                <a:solidFill>
                  <a:srgbClr val="21212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7" name="Text 21">
              <a:extLst>
                <a:ext uri="{FF2B5EF4-FFF2-40B4-BE49-F238E27FC236}">
                  <a16:creationId xmlns:a16="http://schemas.microsoft.com/office/drawing/2014/main" id="{D605143B-5DB0-09C2-7100-067D3C09EC2B}"/>
                </a:ext>
              </a:extLst>
            </p:cNvPr>
            <p:cNvSpPr/>
            <p:nvPr/>
          </p:nvSpPr>
          <p:spPr>
            <a:xfrm>
              <a:off x="722233" y="4638873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400" b="1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김주환 (블랙)</a:t>
              </a:r>
              <a:endParaRPr lang="en-US" sz="14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8" name="Text 22">
              <a:extLst>
                <a:ext uri="{FF2B5EF4-FFF2-40B4-BE49-F238E27FC236}">
                  <a16:creationId xmlns:a16="http://schemas.microsoft.com/office/drawing/2014/main" id="{C5F537CC-5FDC-EACB-E287-524BA21644CB}"/>
                </a:ext>
              </a:extLst>
            </p:cNvPr>
            <p:cNvSpPr/>
            <p:nvPr/>
          </p:nvSpPr>
          <p:spPr>
            <a:xfrm>
              <a:off x="722233" y="4933196"/>
              <a:ext cx="4368403" cy="28051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lnSpc>
                  <a:spcPts val="2200"/>
                </a:lnSpc>
                <a:buNone/>
              </a:pPr>
              <a:r>
                <a:rPr lang="en-US" sz="1200" dirty="0">
                  <a:solidFill>
                    <a:srgbClr val="60606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시스템 아키텍처 설계 및 기술 전략 수립</a:t>
              </a:r>
              <a:endParaRPr lang="en-US" sz="1200" dirty="0">
                <a:solidFill>
                  <a:srgbClr val="60606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79" name="Image 12" descr="preencoded.png">
            <a:extLst>
              <a:ext uri="{FF2B5EF4-FFF2-40B4-BE49-F238E27FC236}">
                <a16:creationId xmlns:a16="http://schemas.microsoft.com/office/drawing/2014/main" id="{DA98D038-10D3-3B9D-F6B0-44E9CD9E6FF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353764" y="2846308"/>
            <a:ext cx="3922752" cy="3922752"/>
          </a:xfrm>
          <a:prstGeom prst="rect">
            <a:avLst/>
          </a:prstGeom>
        </p:spPr>
      </p:pic>
      <p:pic>
        <p:nvPicPr>
          <p:cNvPr id="80" name="Image 13" descr="preencoded.png">
            <a:extLst>
              <a:ext uri="{FF2B5EF4-FFF2-40B4-BE49-F238E27FC236}">
                <a16:creationId xmlns:a16="http://schemas.microsoft.com/office/drawing/2014/main" id="{304907E4-8BD3-7763-6688-08B4F3ED42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852696" y="4339888"/>
            <a:ext cx="262414" cy="2624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7C0B25EF-A85E-8B74-7EF6-2FB4D7E3593D}"/>
              </a:ext>
            </a:extLst>
          </p:cNvPr>
          <p:cNvGrpSpPr/>
          <p:nvPr/>
        </p:nvGrpSpPr>
        <p:grpSpPr>
          <a:xfrm>
            <a:off x="748628" y="2222829"/>
            <a:ext cx="4369159" cy="360878"/>
            <a:chOff x="734567" y="2050701"/>
            <a:chExt cx="4806075" cy="360878"/>
          </a:xfrm>
        </p:grpSpPr>
        <p:sp>
          <p:nvSpPr>
            <p:cNvPr id="4" name="Shape 2"/>
            <p:cNvSpPr/>
            <p:nvPr/>
          </p:nvSpPr>
          <p:spPr>
            <a:xfrm>
              <a:off x="734567" y="2050701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1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" name="Text 4"/>
            <p:cNvSpPr/>
            <p:nvPr/>
          </p:nvSpPr>
          <p:spPr>
            <a:xfrm>
              <a:off x="1171644" y="2070763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작성에 평균 30분~1시간 소요된다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454273B1-C89D-45E4-BB7D-EE044A11EE7D}"/>
              </a:ext>
            </a:extLst>
          </p:cNvPr>
          <p:cNvGrpSpPr/>
          <p:nvPr/>
        </p:nvGrpSpPr>
        <p:grpSpPr>
          <a:xfrm>
            <a:off x="5573389" y="2222831"/>
            <a:ext cx="8392204" cy="4892040"/>
            <a:chOff x="5850493" y="2524839"/>
            <a:chExt cx="8392204" cy="4892040"/>
          </a:xfrm>
        </p:grpSpPr>
        <p:pic>
          <p:nvPicPr>
            <p:cNvPr id="17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0493" y="2524839"/>
              <a:ext cx="802005" cy="962382"/>
            </a:xfrm>
            <a:prstGeom prst="rect">
              <a:avLst/>
            </a:prstGeom>
          </p:spPr>
        </p:pic>
        <p:sp>
          <p:nvSpPr>
            <p:cNvPr id="18" name="Text 15"/>
            <p:cNvSpPr/>
            <p:nvPr/>
          </p:nvSpPr>
          <p:spPr>
            <a:xfrm>
              <a:off x="6812875" y="2685276"/>
              <a:ext cx="7263646" cy="6415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왜 회의록 작성이 시간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낭비인가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? → </a:t>
              </a:r>
            </a:p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 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후 별도 작성 및 정확성 보장 어려움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19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0493" y="3487222"/>
              <a:ext cx="802005" cy="962382"/>
            </a:xfrm>
            <a:prstGeom prst="rect">
              <a:avLst/>
            </a:prstGeom>
          </p:spPr>
        </p:pic>
        <p:sp>
          <p:nvSpPr>
            <p:cNvPr id="20" name="Text 16"/>
            <p:cNvSpPr/>
            <p:nvPr/>
          </p:nvSpPr>
          <p:spPr>
            <a:xfrm>
              <a:off x="6812875" y="3647659"/>
              <a:ext cx="7263646" cy="6415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>
                <a:lnSpc>
                  <a:spcPts val="2500"/>
                </a:lnSpc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왜 회의 후 별도로 작성해야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하나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? → </a:t>
              </a:r>
            </a:p>
            <a:p>
              <a:pPr>
                <a:lnSpc>
                  <a:spcPts val="2500"/>
                </a:lnSpc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실시간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정확한 기록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도구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부재</a:t>
              </a:r>
              <a:endParaRPr 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21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0493" y="4449604"/>
              <a:ext cx="802005" cy="962382"/>
            </a:xfrm>
            <a:prstGeom prst="rect">
              <a:avLst/>
            </a:prstGeom>
          </p:spPr>
        </p:pic>
        <p:sp>
          <p:nvSpPr>
            <p:cNvPr id="22" name="Text 17"/>
            <p:cNvSpPr/>
            <p:nvPr/>
          </p:nvSpPr>
          <p:spPr>
            <a:xfrm>
              <a:off x="6812875" y="4610041"/>
              <a:ext cx="7263646" cy="6415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>
                <a:lnSpc>
                  <a:spcPts val="2500"/>
                </a:lnSpc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왜 실시간 기록 도구가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없나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? → </a:t>
              </a:r>
            </a:p>
            <a:p>
              <a:pPr>
                <a:lnSpc>
                  <a:spcPts val="2500"/>
                </a:lnSpc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기존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STT는 단순 변환, 회의 맥락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이해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부족</a:t>
              </a:r>
              <a:endParaRPr 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23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50493" y="5411986"/>
              <a:ext cx="802005" cy="962382"/>
            </a:xfrm>
            <a:prstGeom prst="rect">
              <a:avLst/>
            </a:prstGeom>
          </p:spPr>
        </p:pic>
        <p:sp>
          <p:nvSpPr>
            <p:cNvPr id="24" name="Text 18"/>
            <p:cNvSpPr/>
            <p:nvPr/>
          </p:nvSpPr>
          <p:spPr>
            <a:xfrm>
              <a:off x="6812875" y="5572423"/>
              <a:ext cx="7263646" cy="6415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>
                <a:lnSpc>
                  <a:spcPts val="2500"/>
                </a:lnSpc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왜 맥락과 구조를 이해하지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못하나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? → </a:t>
              </a:r>
            </a:p>
            <a:p>
              <a:pPr>
                <a:lnSpc>
                  <a:spcPts val="2500"/>
                </a:lnSpc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AI 기반 회의 내용 분석 및 자동 구조화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기능</a:t>
              </a: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16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부재</a:t>
              </a:r>
              <a:endParaRPr 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25" name="Image 4" descr="preencoded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50493" y="6374368"/>
              <a:ext cx="802005" cy="1042511"/>
            </a:xfrm>
            <a:prstGeom prst="rect">
              <a:avLst/>
            </a:prstGeom>
          </p:spPr>
        </p:pic>
        <p:sp>
          <p:nvSpPr>
            <p:cNvPr id="26" name="Text 19"/>
            <p:cNvSpPr/>
            <p:nvPr/>
          </p:nvSpPr>
          <p:spPr>
            <a:xfrm>
              <a:off x="6812875" y="6534745"/>
              <a:ext cx="7429822" cy="7217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 anchorCtr="0"/>
            <a:lstStyle/>
            <a:p>
              <a:pPr>
                <a:lnSpc>
                  <a:spcPts val="2500"/>
                </a:lnSpc>
              </a:pPr>
              <a:r>
                <a:rPr lang="en-US" b="1" dirty="0">
                  <a:solidFill>
                    <a:srgbClr val="54BD94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왜 AI 기반 분석 기능이 </a:t>
              </a:r>
              <a:r>
                <a:rPr lang="en-US" b="1" dirty="0" err="1">
                  <a:solidFill>
                    <a:srgbClr val="54BD94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없나</a:t>
              </a:r>
              <a:r>
                <a:rPr lang="en-US" b="1" dirty="0">
                  <a:solidFill>
                    <a:srgbClr val="54BD94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? → </a:t>
              </a:r>
            </a:p>
            <a:p>
              <a:pPr>
                <a:lnSpc>
                  <a:spcPts val="2500"/>
                </a:lnSpc>
              </a:pPr>
              <a:r>
                <a:rPr lang="en-US" sz="20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</a:t>
              </a:r>
              <a:r>
                <a:rPr lang="en-US" sz="2000" b="1" dirty="0" err="1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회의록을</a:t>
              </a:r>
              <a:r>
                <a:rPr lang="en-US" sz="20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단순 기록으로 인식, 지능형 시스템으로 </a:t>
              </a:r>
              <a:r>
                <a:rPr lang="en-US" sz="2000" b="1" dirty="0" err="1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발전시키지</a:t>
              </a:r>
              <a:r>
                <a:rPr lang="en-US" sz="2000" b="1" dirty="0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2000" b="1" dirty="0" err="1">
                  <a:solidFill>
                    <a:srgbClr val="F6646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못함</a:t>
              </a:r>
              <a:endParaRPr lang="en-US" b="1" dirty="0">
                <a:solidFill>
                  <a:srgbClr val="F66462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27" name="Text 0">
            <a:extLst>
              <a:ext uri="{FF2B5EF4-FFF2-40B4-BE49-F238E27FC236}">
                <a16:creationId xmlns:a16="http://schemas.microsoft.com/office/drawing/2014/main" id="{677BD9F4-2FC6-2532-F602-B82434D7B874}"/>
              </a:ext>
            </a:extLst>
          </p:cNvPr>
          <p:cNvSpPr/>
          <p:nvPr/>
        </p:nvSpPr>
        <p:spPr>
          <a:xfrm>
            <a:off x="485952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03 </a:t>
            </a:r>
            <a:r>
              <a:rPr lang="en-US" altLang="ko-KR" sz="2000" b="1" dirty="0">
                <a:solidFill>
                  <a:srgbClr val="9E9E9E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|</a:t>
            </a: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문제 정의 및 분석</a:t>
            </a:r>
          </a:p>
          <a:p>
            <a:pPr>
              <a:lnSpc>
                <a:spcPts val="8400"/>
              </a:lnSpc>
            </a:pPr>
            <a:endParaRPr lang="ko-KR" altLang="en-US" sz="4400" b="1" dirty="0">
              <a:solidFill>
                <a:srgbClr val="333333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8" name="Text 1">
            <a:extLst>
              <a:ext uri="{FF2B5EF4-FFF2-40B4-BE49-F238E27FC236}">
                <a16:creationId xmlns:a16="http://schemas.microsoft.com/office/drawing/2014/main" id="{264054A6-81F9-7CB7-2CEA-603E9D788DF0}"/>
              </a:ext>
            </a:extLst>
          </p:cNvPr>
          <p:cNvSpPr/>
          <p:nvPr/>
        </p:nvSpPr>
        <p:spPr>
          <a:xfrm>
            <a:off x="658672" y="1431617"/>
            <a:ext cx="4097337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현상 문제</a:t>
            </a:r>
          </a:p>
        </p:txBody>
      </p:sp>
      <p:sp>
        <p:nvSpPr>
          <p:cNvPr id="29" name="Text 1">
            <a:extLst>
              <a:ext uri="{FF2B5EF4-FFF2-40B4-BE49-F238E27FC236}">
                <a16:creationId xmlns:a16="http://schemas.microsoft.com/office/drawing/2014/main" id="{114D9B7A-B65B-B9A7-1F16-6E1AFFACED33}"/>
              </a:ext>
            </a:extLst>
          </p:cNvPr>
          <p:cNvSpPr/>
          <p:nvPr/>
        </p:nvSpPr>
        <p:spPr>
          <a:xfrm>
            <a:off x="5484813" y="1431428"/>
            <a:ext cx="4097337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altLang="ko-KR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5WHY </a:t>
            </a: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분석</a:t>
            </a: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828A71FF-94BD-3EC0-FBC0-3C817F623489}"/>
              </a:ext>
            </a:extLst>
          </p:cNvPr>
          <p:cNvGrpSpPr/>
          <p:nvPr/>
        </p:nvGrpSpPr>
        <p:grpSpPr>
          <a:xfrm>
            <a:off x="748628" y="2897755"/>
            <a:ext cx="4369159" cy="360878"/>
            <a:chOff x="734567" y="2725627"/>
            <a:chExt cx="4806075" cy="360878"/>
          </a:xfrm>
        </p:grpSpPr>
        <p:sp>
          <p:nvSpPr>
            <p:cNvPr id="9" name="Text 7"/>
            <p:cNvSpPr/>
            <p:nvPr/>
          </p:nvSpPr>
          <p:spPr>
            <a:xfrm>
              <a:off x="1171644" y="2745689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전문용어 이해 및 정확한 기록의 어렵다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33" name="Shape 2">
              <a:extLst>
                <a:ext uri="{FF2B5EF4-FFF2-40B4-BE49-F238E27FC236}">
                  <a16:creationId xmlns:a16="http://schemas.microsoft.com/office/drawing/2014/main" id="{A5B2EDBD-2079-0118-8CFB-EF29A5B34471}"/>
                </a:ext>
              </a:extLst>
            </p:cNvPr>
            <p:cNvSpPr/>
            <p:nvPr/>
          </p:nvSpPr>
          <p:spPr>
            <a:xfrm>
              <a:off x="734567" y="2725627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3AA6BADF-6A00-94C6-CF20-C022260DA458}"/>
              </a:ext>
            </a:extLst>
          </p:cNvPr>
          <p:cNvGrpSpPr/>
          <p:nvPr/>
        </p:nvGrpSpPr>
        <p:grpSpPr>
          <a:xfrm>
            <a:off x="748628" y="3572681"/>
            <a:ext cx="4369159" cy="360878"/>
            <a:chOff x="734567" y="3400553"/>
            <a:chExt cx="4806075" cy="360878"/>
          </a:xfrm>
        </p:grpSpPr>
        <p:sp>
          <p:nvSpPr>
            <p:cNvPr id="12" name="Text 10"/>
            <p:cNvSpPr/>
            <p:nvPr/>
          </p:nvSpPr>
          <p:spPr>
            <a:xfrm>
              <a:off x="1171644" y="3420615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공유 지연 및 후속 조치가 누락된다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34" name="Shape 2">
              <a:extLst>
                <a:ext uri="{FF2B5EF4-FFF2-40B4-BE49-F238E27FC236}">
                  <a16:creationId xmlns:a16="http://schemas.microsoft.com/office/drawing/2014/main" id="{7AED9834-3B93-0AE4-5F3B-154AA959CF07}"/>
                </a:ext>
              </a:extLst>
            </p:cNvPr>
            <p:cNvSpPr/>
            <p:nvPr/>
          </p:nvSpPr>
          <p:spPr>
            <a:xfrm>
              <a:off x="734567" y="3400553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3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EE641166-65F1-EC7F-DCAC-6686CDE03E4E}"/>
              </a:ext>
            </a:extLst>
          </p:cNvPr>
          <p:cNvGrpSpPr/>
          <p:nvPr/>
        </p:nvGrpSpPr>
        <p:grpSpPr>
          <a:xfrm>
            <a:off x="748628" y="4247606"/>
            <a:ext cx="4369159" cy="360878"/>
            <a:chOff x="734567" y="4075478"/>
            <a:chExt cx="4806075" cy="360878"/>
          </a:xfrm>
        </p:grpSpPr>
        <p:sp>
          <p:nvSpPr>
            <p:cNvPr id="15" name="Text 13"/>
            <p:cNvSpPr/>
            <p:nvPr/>
          </p:nvSpPr>
          <p:spPr>
            <a:xfrm>
              <a:off x="1171644" y="4095540"/>
              <a:ext cx="4368998" cy="32075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5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과거 회의 내용 검색 및 추적의 어렵다</a:t>
              </a:r>
              <a:endParaRPr lang="en-US" sz="16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35" name="Shape 2">
              <a:extLst>
                <a:ext uri="{FF2B5EF4-FFF2-40B4-BE49-F238E27FC236}">
                  <a16:creationId xmlns:a16="http://schemas.microsoft.com/office/drawing/2014/main" id="{88D1A7E1-D82D-CB1E-9E5A-DA1EDDB6BBA3}"/>
                </a:ext>
              </a:extLst>
            </p:cNvPr>
            <p:cNvSpPr/>
            <p:nvPr/>
          </p:nvSpPr>
          <p:spPr>
            <a:xfrm>
              <a:off x="734567" y="4075478"/>
              <a:ext cx="360878" cy="360878"/>
            </a:xfrm>
            <a:prstGeom prst="roundRect">
              <a:avLst>
                <a:gd name="adj" fmla="val 18669"/>
              </a:avLst>
            </a:prstGeom>
            <a:solidFill>
              <a:srgbClr val="4D4D4D"/>
            </a:solidFill>
            <a:ln/>
            <a:effectLst>
              <a:outerShdw blurRad="24003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4</a:t>
              </a:r>
              <a:endParaRPr lang="ko-KR" altLang="en-US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4023360" cy="8229600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AFFB4D18-F776-461E-3762-36E2A74A076B}"/>
              </a:ext>
            </a:extLst>
          </p:cNvPr>
          <p:cNvGrpSpPr/>
          <p:nvPr/>
        </p:nvGrpSpPr>
        <p:grpSpPr>
          <a:xfrm>
            <a:off x="3930649" y="2063412"/>
            <a:ext cx="10045700" cy="1899325"/>
            <a:chOff x="3930650" y="2063412"/>
            <a:chExt cx="10045700" cy="1899325"/>
          </a:xfrm>
        </p:grpSpPr>
        <p:sp>
          <p:nvSpPr>
            <p:cNvPr id="5" name="Shape 2"/>
            <p:cNvSpPr/>
            <p:nvPr/>
          </p:nvSpPr>
          <p:spPr>
            <a:xfrm>
              <a:off x="3930650" y="2063412"/>
              <a:ext cx="10045700" cy="1899325"/>
            </a:xfrm>
            <a:prstGeom prst="roundRect">
              <a:avLst>
                <a:gd name="adj" fmla="val 4243"/>
              </a:avLst>
            </a:prstGeom>
            <a:solidFill>
              <a:srgbClr val="C1F0E0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6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09839" y="2341781"/>
              <a:ext cx="335875" cy="268724"/>
            </a:xfrm>
            <a:prstGeom prst="rect">
              <a:avLst/>
            </a:prstGeom>
          </p:spPr>
        </p:pic>
        <p:sp>
          <p:nvSpPr>
            <p:cNvPr id="7" name="Text 3"/>
            <p:cNvSpPr/>
            <p:nvPr/>
          </p:nvSpPr>
          <p:spPr>
            <a:xfrm>
              <a:off x="4624904" y="2287369"/>
              <a:ext cx="4910137" cy="403265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3150"/>
                </a:lnSpc>
                <a:buNone/>
              </a:pPr>
              <a:r>
                <a:rPr lang="en-US" sz="2100" b="1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Needs Statement (핵심 요구사항 정의)</a:t>
              </a:r>
              <a:endParaRPr lang="en-US" sz="2100" dirty="0"/>
            </a:p>
          </p:txBody>
        </p:sp>
        <p:sp>
          <p:nvSpPr>
            <p:cNvPr id="8" name="Text 4"/>
            <p:cNvSpPr/>
            <p:nvPr/>
          </p:nvSpPr>
          <p:spPr>
            <a:xfrm>
              <a:off x="4257676" y="2941717"/>
              <a:ext cx="9486900" cy="71651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00"/>
                </a:lnSpc>
                <a:buNone/>
              </a:pPr>
              <a:r>
                <a:rPr lang="en-US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업무 지식이 없어도 정확하고 부담없이 회의록을 작성하고 공유하기 위해, 팀원은 </a:t>
              </a:r>
              <a:r>
                <a:rPr lang="en-US" b="1" dirty="0">
                  <a:solidFill>
                    <a:srgbClr val="43895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 중 참석자들과 실시간으로 소통하며 함께 검증하는 협업적 회의록 작성 경험</a:t>
              </a:r>
              <a:r>
                <a:rPr lang="en-US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이 필요.</a:t>
              </a:r>
              <a:endParaRPr lang="en-US" dirty="0"/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49D31E1-BA45-9DFB-7AE4-29FBDC1A4205}"/>
              </a:ext>
            </a:extLst>
          </p:cNvPr>
          <p:cNvGrpSpPr/>
          <p:nvPr/>
        </p:nvGrpSpPr>
        <p:grpSpPr>
          <a:xfrm>
            <a:off x="3936585" y="4290166"/>
            <a:ext cx="10033828" cy="1308592"/>
            <a:chOff x="3930649" y="4038660"/>
            <a:chExt cx="10033828" cy="1308592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2728DFA7-94ED-B7E6-8F6A-602F99BB444B}"/>
                </a:ext>
              </a:extLst>
            </p:cNvPr>
            <p:cNvGrpSpPr/>
            <p:nvPr/>
          </p:nvGrpSpPr>
          <p:grpSpPr>
            <a:xfrm>
              <a:off x="3930649" y="4038660"/>
              <a:ext cx="4965602" cy="1308592"/>
              <a:chOff x="3930649" y="4038660"/>
              <a:chExt cx="4965602" cy="1308592"/>
            </a:xfrm>
          </p:grpSpPr>
          <p:sp>
            <p:nvSpPr>
              <p:cNvPr id="9" name="Shape 5"/>
              <p:cNvSpPr/>
              <p:nvPr/>
            </p:nvSpPr>
            <p:spPr>
              <a:xfrm>
                <a:off x="3930649" y="4038660"/>
                <a:ext cx="4965602" cy="1308592"/>
              </a:xfrm>
              <a:prstGeom prst="roundRect">
                <a:avLst>
                  <a:gd name="adj" fmla="val 6914"/>
                </a:avLst>
              </a:prstGeom>
              <a:solidFill>
                <a:srgbClr val="4DD5A7"/>
              </a:solidFill>
              <a:ln/>
              <a:effectLst>
                <a:outerShdw blurRad="267970" algn="bl" rotWithShape="0">
                  <a:srgbClr val="333333">
                    <a:alpha val="10000"/>
                  </a:srgbClr>
                </a:outerShdw>
              </a:effec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0" name="Text 6"/>
              <p:cNvSpPr/>
              <p:nvPr/>
            </p:nvSpPr>
            <p:spPr>
              <a:xfrm>
                <a:off x="4109839" y="4217849"/>
                <a:ext cx="2239923" cy="33587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600"/>
                  </a:lnSpc>
                  <a:buNone/>
                </a:pPr>
                <a:r>
                  <a:rPr 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실시간 소통</a:t>
                </a:r>
                <a:endParaRPr lang="en-US" dirty="0"/>
              </a:p>
            </p:txBody>
          </p:sp>
          <p:sp>
            <p:nvSpPr>
              <p:cNvPr id="11" name="Text 7"/>
              <p:cNvSpPr/>
              <p:nvPr/>
            </p:nvSpPr>
            <p:spPr>
              <a:xfrm>
                <a:off x="4109839" y="4710932"/>
                <a:ext cx="4411266" cy="2867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250"/>
                  </a:lnSpc>
                  <a:buNone/>
                </a:pP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 흐름 방해 없이 모르는 용어나 맥락 즉시 확인</a:t>
                </a:r>
                <a:endParaRPr lang="en-US" sz="1400" dirty="0"/>
              </a:p>
            </p:txBody>
          </p:sp>
        </p:grpSp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35102A6B-0D37-13A0-B568-C690DF5ABD05}"/>
                </a:ext>
              </a:extLst>
            </p:cNvPr>
            <p:cNvGrpSpPr/>
            <p:nvPr/>
          </p:nvGrpSpPr>
          <p:grpSpPr>
            <a:xfrm>
              <a:off x="8998751" y="4038660"/>
              <a:ext cx="4965726" cy="1308592"/>
              <a:chOff x="8998751" y="4038660"/>
              <a:chExt cx="4965726" cy="1308592"/>
            </a:xfrm>
          </p:grpSpPr>
          <p:sp>
            <p:nvSpPr>
              <p:cNvPr id="12" name="Shape 8"/>
              <p:cNvSpPr/>
              <p:nvPr/>
            </p:nvSpPr>
            <p:spPr>
              <a:xfrm>
                <a:off x="8998751" y="4038660"/>
                <a:ext cx="4965726" cy="1308592"/>
              </a:xfrm>
              <a:prstGeom prst="roundRect">
                <a:avLst>
                  <a:gd name="adj" fmla="val 6914"/>
                </a:avLst>
              </a:prstGeom>
              <a:solidFill>
                <a:srgbClr val="FFB74D"/>
              </a:solidFill>
              <a:ln/>
              <a:effectLst>
                <a:outerShdw blurRad="267970" algn="bl" rotWithShape="0">
                  <a:srgbClr val="333333">
                    <a:alpha val="10000"/>
                  </a:srgbClr>
                </a:outerShdw>
              </a:effec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3" name="Text 9"/>
              <p:cNvSpPr/>
              <p:nvPr/>
            </p:nvSpPr>
            <p:spPr>
              <a:xfrm>
                <a:off x="9177940" y="4217849"/>
                <a:ext cx="2239923" cy="33587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600"/>
                  </a:lnSpc>
                  <a:buNone/>
                </a:pPr>
                <a:r>
                  <a:rPr 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함께 검증</a:t>
                </a:r>
                <a:endParaRPr lang="en-US" dirty="0"/>
              </a:p>
            </p:txBody>
          </p:sp>
          <p:sp>
            <p:nvSpPr>
              <p:cNvPr id="14" name="Text 10"/>
              <p:cNvSpPr/>
              <p:nvPr/>
            </p:nvSpPr>
            <p:spPr>
              <a:xfrm>
                <a:off x="9177940" y="4710932"/>
                <a:ext cx="4411385" cy="2867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250"/>
                  </a:lnSpc>
                  <a:buNone/>
                </a:pP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 중 회의록을 함께 확인하고 수정하여 정확성 향상</a:t>
                </a:r>
                <a:endParaRPr lang="en-US" sz="1400" dirty="0"/>
              </a:p>
            </p:txBody>
          </p:sp>
        </p:grp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CE3E83C1-EE7A-1C62-C8BA-1DA066C498AB}"/>
              </a:ext>
            </a:extLst>
          </p:cNvPr>
          <p:cNvGrpSpPr/>
          <p:nvPr/>
        </p:nvGrpSpPr>
        <p:grpSpPr>
          <a:xfrm>
            <a:off x="3930649" y="5926187"/>
            <a:ext cx="10045700" cy="1190120"/>
            <a:chOff x="3930650" y="5459045"/>
            <a:chExt cx="10045700" cy="1190120"/>
          </a:xfrm>
        </p:grpSpPr>
        <p:sp>
          <p:nvSpPr>
            <p:cNvPr id="15" name="Shape 11"/>
            <p:cNvSpPr/>
            <p:nvPr/>
          </p:nvSpPr>
          <p:spPr>
            <a:xfrm>
              <a:off x="3930650" y="5459045"/>
              <a:ext cx="10045700" cy="1190120"/>
            </a:xfrm>
            <a:prstGeom prst="roundRect">
              <a:avLst>
                <a:gd name="adj" fmla="val 6914"/>
              </a:avLst>
            </a:prstGeom>
            <a:solidFill>
              <a:srgbClr val="64B5F6"/>
            </a:solidFill>
            <a:ln/>
            <a:effectLst>
              <a:outerShdw blurRad="26797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6" name="Text 12"/>
            <p:cNvSpPr/>
            <p:nvPr/>
          </p:nvSpPr>
          <p:spPr>
            <a:xfrm>
              <a:off x="4109839" y="5654470"/>
              <a:ext cx="2239923" cy="335875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600"/>
                </a:lnSpc>
                <a:buNone/>
              </a:pPr>
              <a:r>
                <a:rPr lang="en-US" b="1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협업적 경험</a:t>
              </a:r>
              <a:endParaRPr lang="en-US" dirty="0"/>
            </a:p>
          </p:txBody>
        </p:sp>
        <p:sp>
          <p:nvSpPr>
            <p:cNvPr id="17" name="Text 13"/>
            <p:cNvSpPr/>
            <p:nvPr/>
          </p:nvSpPr>
          <p:spPr>
            <a:xfrm>
              <a:off x="4109839" y="6097859"/>
              <a:ext cx="9360218" cy="2867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250"/>
                </a:lnSpc>
                <a:buNone/>
              </a:pPr>
              <a:r>
                <a:rPr lang="en-US" sz="140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혼자만의 부담이 아닌, 함께 만들어가는 협업 프로세스</a:t>
              </a:r>
              <a:endParaRPr lang="en-US" sz="1400" dirty="0"/>
            </a:p>
          </p:txBody>
        </p:sp>
      </p:grpSp>
      <p:sp>
        <p:nvSpPr>
          <p:cNvPr id="18" name="Text 0">
            <a:extLst>
              <a:ext uri="{FF2B5EF4-FFF2-40B4-BE49-F238E27FC236}">
                <a16:creationId xmlns:a16="http://schemas.microsoft.com/office/drawing/2014/main" id="{4567B194-CE15-8464-88F5-2D3F5CC33A89}"/>
              </a:ext>
            </a:extLst>
          </p:cNvPr>
          <p:cNvSpPr/>
          <p:nvPr/>
        </p:nvSpPr>
        <p:spPr>
          <a:xfrm>
            <a:off x="3797483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솔루션 정의 </a:t>
            </a:r>
            <a:r>
              <a:rPr lang="en-US" altLang="ko-KR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(Design Thinking)</a:t>
            </a:r>
          </a:p>
        </p:txBody>
      </p:sp>
      <p:sp>
        <p:nvSpPr>
          <p:cNvPr id="19" name="Text 1">
            <a:extLst>
              <a:ext uri="{FF2B5EF4-FFF2-40B4-BE49-F238E27FC236}">
                <a16:creationId xmlns:a16="http://schemas.microsoft.com/office/drawing/2014/main" id="{76B77594-E196-D715-879C-345027507F41}"/>
              </a:ext>
            </a:extLst>
          </p:cNvPr>
          <p:cNvSpPr/>
          <p:nvPr/>
        </p:nvSpPr>
        <p:spPr>
          <a:xfrm>
            <a:off x="3944935" y="1431428"/>
            <a:ext cx="4097337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솔루션 방향성 정의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12227B54-8576-EBF6-C471-E22A3E9557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1735" y="1718677"/>
            <a:ext cx="7479615" cy="5620928"/>
          </a:xfrm>
          <a:prstGeom prst="rect">
            <a:avLst/>
          </a:prstGeom>
        </p:spPr>
      </p:pic>
      <p:sp>
        <p:nvSpPr>
          <p:cNvPr id="21" name="Text 0">
            <a:extLst>
              <a:ext uri="{FF2B5EF4-FFF2-40B4-BE49-F238E27FC236}">
                <a16:creationId xmlns:a16="http://schemas.microsoft.com/office/drawing/2014/main" id="{DE93F421-C189-7E16-EAC7-29960B63404A}"/>
              </a:ext>
            </a:extLst>
          </p:cNvPr>
          <p:cNvSpPr/>
          <p:nvPr/>
        </p:nvSpPr>
        <p:spPr>
          <a:xfrm>
            <a:off x="485952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솔루션 탐색과 선정</a:t>
            </a:r>
          </a:p>
        </p:txBody>
      </p:sp>
      <p:sp>
        <p:nvSpPr>
          <p:cNvPr id="22" name="Text 1">
            <a:extLst>
              <a:ext uri="{FF2B5EF4-FFF2-40B4-BE49-F238E27FC236}">
                <a16:creationId xmlns:a16="http://schemas.microsoft.com/office/drawing/2014/main" id="{63B6639F-3851-FF55-1453-A3DE0F0B67A7}"/>
              </a:ext>
            </a:extLst>
          </p:cNvPr>
          <p:cNvSpPr/>
          <p:nvPr/>
        </p:nvSpPr>
        <p:spPr>
          <a:xfrm>
            <a:off x="658672" y="1431617"/>
            <a:ext cx="4097337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아이디어 우선순위 평가</a:t>
            </a:r>
          </a:p>
        </p:txBody>
      </p:sp>
      <p:sp>
        <p:nvSpPr>
          <p:cNvPr id="32" name="Text 1">
            <a:extLst>
              <a:ext uri="{FF2B5EF4-FFF2-40B4-BE49-F238E27FC236}">
                <a16:creationId xmlns:a16="http://schemas.microsoft.com/office/drawing/2014/main" id="{188263DE-8B30-87DB-5E25-5562438E3865}"/>
              </a:ext>
            </a:extLst>
          </p:cNvPr>
          <p:cNvSpPr/>
          <p:nvPr/>
        </p:nvSpPr>
        <p:spPr>
          <a:xfrm>
            <a:off x="665082" y="2176105"/>
            <a:ext cx="3312000" cy="3675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우선순위 평가 기준</a:t>
            </a:r>
            <a:endParaRPr lang="en-US" dirty="0"/>
          </a:p>
        </p:txBody>
      </p:sp>
      <p:sp>
        <p:nvSpPr>
          <p:cNvPr id="33" name="Text 2">
            <a:extLst>
              <a:ext uri="{FF2B5EF4-FFF2-40B4-BE49-F238E27FC236}">
                <a16:creationId xmlns:a16="http://schemas.microsoft.com/office/drawing/2014/main" id="{D0AEE118-4D32-2459-6450-61A6948128B3}"/>
              </a:ext>
            </a:extLst>
          </p:cNvPr>
          <p:cNvSpPr/>
          <p:nvPr/>
        </p:nvSpPr>
        <p:spPr>
          <a:xfrm>
            <a:off x="665083" y="2596753"/>
            <a:ext cx="3312000" cy="13103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450"/>
              </a:lnSpc>
              <a:buSzPct val="100000"/>
            </a:pPr>
            <a:r>
              <a:rPr lang="en-US" altLang="ko-KR" sz="1400" b="1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• </a:t>
            </a:r>
            <a:r>
              <a:rPr lang="en-US" sz="1400" b="1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사용자</a:t>
            </a:r>
            <a:r>
              <a:rPr lang="en-US" sz="1400" b="1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가치</a:t>
            </a:r>
            <a:r>
              <a:rPr lang="en-US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: 업무 지식이 없는 사용자도 정확한 회의록 작성 </a:t>
            </a:r>
            <a:r>
              <a:rPr lang="en-US" sz="14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가능</a:t>
            </a:r>
            <a:r>
              <a:rPr lang="en-US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  <a:r>
              <a:rPr lang="en-US" sz="14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여부</a:t>
            </a:r>
            <a:endParaRPr lang="en-US" sz="1400" dirty="0">
              <a:solidFill>
                <a:srgbClr val="333333"/>
              </a:solidFill>
              <a:latin typeface="Nanum Gothic" pitchFamily="34" charset="0"/>
              <a:ea typeface="Nanum Gothic" pitchFamily="34" charset="-122"/>
              <a:cs typeface="Nanum Gothic" pitchFamily="34" charset="-120"/>
            </a:endParaRPr>
          </a:p>
          <a:p>
            <a:pPr>
              <a:lnSpc>
                <a:spcPts val="2450"/>
              </a:lnSpc>
              <a:buSzPct val="100000"/>
            </a:pPr>
            <a:r>
              <a:rPr lang="en-US" altLang="ko-KR" sz="1400" b="1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• </a:t>
            </a:r>
            <a:r>
              <a:rPr lang="ko-KR" altLang="en-US" sz="1400" b="1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기</a:t>
            </a:r>
            <a:r>
              <a:rPr lang="en-US" altLang="ko-KR" sz="1400" b="1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술적</a:t>
            </a:r>
            <a:r>
              <a:rPr lang="en-US" altLang="ko-KR" sz="1400" b="1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  <a:r>
              <a:rPr lang="en-US" altLang="ko-KR" sz="1400" b="1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실현</a:t>
            </a:r>
            <a:r>
              <a:rPr lang="en-US" altLang="ko-KR" sz="1400" b="1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  <a:r>
              <a:rPr lang="en-US" altLang="ko-KR" sz="1400" b="1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가능성</a:t>
            </a:r>
            <a:r>
              <a:rPr lang="en-US" altLang="ko-KR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: MVP </a:t>
            </a:r>
            <a:r>
              <a:rPr lang="en-US" altLang="ko-KR" sz="14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기간</a:t>
            </a:r>
            <a:r>
              <a:rPr lang="en-US" altLang="ko-KR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내 </a:t>
            </a:r>
            <a:r>
              <a:rPr lang="en-US" altLang="ko-KR" sz="14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구현</a:t>
            </a:r>
            <a:r>
              <a:rPr lang="en-US" altLang="ko-KR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가능</a:t>
            </a:r>
            <a:r>
              <a:rPr lang="en-US" altLang="ko-KR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여부</a:t>
            </a:r>
            <a:r>
              <a:rPr lang="en-US" altLang="ko-KR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(3개월)</a:t>
            </a:r>
            <a:endParaRPr lang="en-US" altLang="ko-KR" sz="1400" dirty="0"/>
          </a:p>
        </p:txBody>
      </p:sp>
      <p:sp>
        <p:nvSpPr>
          <p:cNvPr id="35" name="Text 4">
            <a:extLst>
              <a:ext uri="{FF2B5EF4-FFF2-40B4-BE49-F238E27FC236}">
                <a16:creationId xmlns:a16="http://schemas.microsoft.com/office/drawing/2014/main" id="{015F4D60-2A4B-EC37-C68E-63FFE8F01966}"/>
              </a:ext>
            </a:extLst>
          </p:cNvPr>
          <p:cNvSpPr/>
          <p:nvPr/>
        </p:nvSpPr>
        <p:spPr>
          <a:xfrm>
            <a:off x="3980616" y="2176105"/>
            <a:ext cx="3312000" cy="3675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Nanum Gothic Extra Bold" pitchFamily="34" charset="0"/>
                <a:ea typeface="Nanum Gothic Extra Bold" pitchFamily="34" charset="-122"/>
                <a:cs typeface="Nanum Gothic Extra Bold" pitchFamily="34" charset="-120"/>
              </a:rPr>
              <a:t>목표</a:t>
            </a:r>
            <a:endParaRPr lang="en-US" dirty="0"/>
          </a:p>
        </p:txBody>
      </p:sp>
      <p:sp>
        <p:nvSpPr>
          <p:cNvPr id="36" name="Text 5">
            <a:extLst>
              <a:ext uri="{FF2B5EF4-FFF2-40B4-BE49-F238E27FC236}">
                <a16:creationId xmlns:a16="http://schemas.microsoft.com/office/drawing/2014/main" id="{F5B84082-BA8D-C57B-EB8C-D48D313C019F}"/>
              </a:ext>
            </a:extLst>
          </p:cNvPr>
          <p:cNvSpPr/>
          <p:nvPr/>
        </p:nvSpPr>
        <p:spPr>
          <a:xfrm>
            <a:off x="3980617" y="2596753"/>
            <a:ext cx="3312000" cy="627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50"/>
              </a:lnSpc>
            </a:pPr>
            <a:r>
              <a:rPr lang="en-US" altLang="ko-KR" sz="1400" b="1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• </a:t>
            </a:r>
            <a:r>
              <a:rPr lang="en-US" sz="1400" dirty="0" err="1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회의록</a:t>
            </a:r>
            <a:r>
              <a:rPr lang="en-US" sz="1400" dirty="0">
                <a:solidFill>
                  <a:srgbClr val="333333"/>
                </a:solidFill>
                <a:latin typeface="Nanum Gothic" pitchFamily="34" charset="0"/>
                <a:ea typeface="Nanum Gothic" pitchFamily="34" charset="-122"/>
                <a:cs typeface="Nanum Gothic" pitchFamily="34" charset="-120"/>
              </a:rPr>
              <a:t> 작성 자동화의 핵심 가치를 빠르게 검증하고 사용자 피드백 수집</a:t>
            </a:r>
            <a:endParaRPr lang="en-US" sz="1400" dirty="0"/>
          </a:p>
        </p:txBody>
      </p:sp>
      <p:sp>
        <p:nvSpPr>
          <p:cNvPr id="37" name="Shape 6">
            <a:extLst>
              <a:ext uri="{FF2B5EF4-FFF2-40B4-BE49-F238E27FC236}">
                <a16:creationId xmlns:a16="http://schemas.microsoft.com/office/drawing/2014/main" id="{BF2DA67E-FA60-0973-5BD2-5F2B83A0410E}"/>
              </a:ext>
            </a:extLst>
          </p:cNvPr>
          <p:cNvSpPr/>
          <p:nvPr/>
        </p:nvSpPr>
        <p:spPr>
          <a:xfrm>
            <a:off x="707350" y="4590336"/>
            <a:ext cx="22860" cy="2793087"/>
          </a:xfrm>
          <a:prstGeom prst="roundRect">
            <a:avLst>
              <a:gd name="adj" fmla="val 360226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42B4D289-2796-4315-E323-52302D49EB6B}"/>
              </a:ext>
            </a:extLst>
          </p:cNvPr>
          <p:cNvGrpSpPr/>
          <p:nvPr/>
        </p:nvGrpSpPr>
        <p:grpSpPr>
          <a:xfrm>
            <a:off x="643354" y="4731782"/>
            <a:ext cx="6505635" cy="367546"/>
            <a:chOff x="567154" y="4446032"/>
            <a:chExt cx="6505635" cy="367546"/>
          </a:xfrm>
        </p:grpSpPr>
        <p:sp>
          <p:nvSpPr>
            <p:cNvPr id="38" name="Shape 7">
              <a:extLst>
                <a:ext uri="{FF2B5EF4-FFF2-40B4-BE49-F238E27FC236}">
                  <a16:creationId xmlns:a16="http://schemas.microsoft.com/office/drawing/2014/main" id="{E49ECB88-FD57-C531-33A7-3D46F408399E}"/>
                </a:ext>
              </a:extLst>
            </p:cNvPr>
            <p:cNvSpPr/>
            <p:nvPr/>
          </p:nvSpPr>
          <p:spPr>
            <a:xfrm>
              <a:off x="617815" y="4618375"/>
              <a:ext cx="392073" cy="22860"/>
            </a:xfrm>
            <a:prstGeom prst="roundRect">
              <a:avLst>
                <a:gd name="adj" fmla="val 360226"/>
              </a:avLst>
            </a:prstGeom>
            <a:solidFill>
              <a:srgbClr val="33BB8D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9" name="Shape 8">
              <a:extLst>
                <a:ext uri="{FF2B5EF4-FFF2-40B4-BE49-F238E27FC236}">
                  <a16:creationId xmlns:a16="http://schemas.microsoft.com/office/drawing/2014/main" id="{0A55FABF-0E73-967B-2DC5-05CD37478B65}"/>
                </a:ext>
              </a:extLst>
            </p:cNvPr>
            <p:cNvSpPr/>
            <p:nvPr/>
          </p:nvSpPr>
          <p:spPr>
            <a:xfrm>
              <a:off x="567154" y="4556284"/>
              <a:ext cx="147042" cy="147042"/>
            </a:xfrm>
            <a:prstGeom prst="roundRect">
              <a:avLst>
                <a:gd name="adj" fmla="val 310932"/>
              </a:avLst>
            </a:prstGeom>
            <a:solidFill>
              <a:srgbClr val="4DD5A7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0" name="Text 9">
              <a:extLst>
                <a:ext uri="{FF2B5EF4-FFF2-40B4-BE49-F238E27FC236}">
                  <a16:creationId xmlns:a16="http://schemas.microsoft.com/office/drawing/2014/main" id="{87FA03CC-E1BB-31EB-0280-E3C3FCFE1A8D}"/>
                </a:ext>
              </a:extLst>
            </p:cNvPr>
            <p:cNvSpPr/>
            <p:nvPr/>
          </p:nvSpPr>
          <p:spPr>
            <a:xfrm>
              <a:off x="1082040" y="4446032"/>
              <a:ext cx="5990749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AI 기반 실시간 회의 음성 인식 및 자동 회의록 작성 시스템</a:t>
              </a:r>
              <a:endParaRPr lang="en-US" dirty="0"/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6BE4049E-8CAC-8B38-3A47-1424E0D94138}"/>
              </a:ext>
            </a:extLst>
          </p:cNvPr>
          <p:cNvGrpSpPr/>
          <p:nvPr/>
        </p:nvGrpSpPr>
        <p:grpSpPr>
          <a:xfrm>
            <a:off x="643354" y="5404247"/>
            <a:ext cx="4388584" cy="367546"/>
            <a:chOff x="567154" y="5118497"/>
            <a:chExt cx="4388584" cy="367546"/>
          </a:xfrm>
        </p:grpSpPr>
        <p:sp>
          <p:nvSpPr>
            <p:cNvPr id="41" name="Shape 10">
              <a:extLst>
                <a:ext uri="{FF2B5EF4-FFF2-40B4-BE49-F238E27FC236}">
                  <a16:creationId xmlns:a16="http://schemas.microsoft.com/office/drawing/2014/main" id="{E8049D9F-DE57-AC42-DC1D-7F84B1E5C068}"/>
                </a:ext>
              </a:extLst>
            </p:cNvPr>
            <p:cNvSpPr/>
            <p:nvPr/>
          </p:nvSpPr>
          <p:spPr>
            <a:xfrm>
              <a:off x="617815" y="5290840"/>
              <a:ext cx="392073" cy="22860"/>
            </a:xfrm>
            <a:prstGeom prst="roundRect">
              <a:avLst>
                <a:gd name="adj" fmla="val 360226"/>
              </a:avLst>
            </a:prstGeom>
            <a:solidFill>
              <a:srgbClr val="E59D33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2" name="Shape 11">
              <a:extLst>
                <a:ext uri="{FF2B5EF4-FFF2-40B4-BE49-F238E27FC236}">
                  <a16:creationId xmlns:a16="http://schemas.microsoft.com/office/drawing/2014/main" id="{E8052C3B-CFD0-AC07-9433-3306FBED0ED0}"/>
                </a:ext>
              </a:extLst>
            </p:cNvPr>
            <p:cNvSpPr/>
            <p:nvPr/>
          </p:nvSpPr>
          <p:spPr>
            <a:xfrm>
              <a:off x="567154" y="5228749"/>
              <a:ext cx="147042" cy="147042"/>
            </a:xfrm>
            <a:prstGeom prst="roundRect">
              <a:avLst>
                <a:gd name="adj" fmla="val 310932"/>
              </a:avLst>
            </a:prstGeom>
            <a:solidFill>
              <a:srgbClr val="FFB74D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3" name="Text 12">
              <a:extLst>
                <a:ext uri="{FF2B5EF4-FFF2-40B4-BE49-F238E27FC236}">
                  <a16:creationId xmlns:a16="http://schemas.microsoft.com/office/drawing/2014/main" id="{E034E210-CCC2-416B-7856-BB2B34DBC5E4}"/>
                </a:ext>
              </a:extLst>
            </p:cNvPr>
            <p:cNvSpPr/>
            <p:nvPr/>
          </p:nvSpPr>
          <p:spPr>
            <a:xfrm>
              <a:off x="1082040" y="5118497"/>
              <a:ext cx="3873698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AI 기반 회의내용 실시간 요약 및 정리</a:t>
              </a:r>
              <a:endParaRPr lang="en-US" dirty="0"/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3D6EDDBA-C518-923A-5653-EED0E97AE258}"/>
              </a:ext>
            </a:extLst>
          </p:cNvPr>
          <p:cNvGrpSpPr/>
          <p:nvPr/>
        </p:nvGrpSpPr>
        <p:grpSpPr>
          <a:xfrm>
            <a:off x="643354" y="6076712"/>
            <a:ext cx="5624334" cy="367546"/>
            <a:chOff x="567154" y="5914787"/>
            <a:chExt cx="5624334" cy="367546"/>
          </a:xfrm>
        </p:grpSpPr>
        <p:sp>
          <p:nvSpPr>
            <p:cNvPr id="44" name="Shape 13">
              <a:extLst>
                <a:ext uri="{FF2B5EF4-FFF2-40B4-BE49-F238E27FC236}">
                  <a16:creationId xmlns:a16="http://schemas.microsoft.com/office/drawing/2014/main" id="{AF738EED-7CBB-4E37-9746-DC793432C8CE}"/>
                </a:ext>
              </a:extLst>
            </p:cNvPr>
            <p:cNvSpPr/>
            <p:nvPr/>
          </p:nvSpPr>
          <p:spPr>
            <a:xfrm>
              <a:off x="617815" y="6087130"/>
              <a:ext cx="392073" cy="22860"/>
            </a:xfrm>
            <a:prstGeom prst="roundRect">
              <a:avLst>
                <a:gd name="adj" fmla="val 360226"/>
              </a:avLst>
            </a:prstGeom>
            <a:solidFill>
              <a:srgbClr val="4A9BDC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5" name="Shape 14">
              <a:extLst>
                <a:ext uri="{FF2B5EF4-FFF2-40B4-BE49-F238E27FC236}">
                  <a16:creationId xmlns:a16="http://schemas.microsoft.com/office/drawing/2014/main" id="{192E4ED4-3796-1BF9-FE92-B7C0AFA4A31A}"/>
                </a:ext>
              </a:extLst>
            </p:cNvPr>
            <p:cNvSpPr/>
            <p:nvPr/>
          </p:nvSpPr>
          <p:spPr>
            <a:xfrm>
              <a:off x="567154" y="6025039"/>
              <a:ext cx="147042" cy="147042"/>
            </a:xfrm>
            <a:prstGeom prst="roundRect">
              <a:avLst>
                <a:gd name="adj" fmla="val 310932"/>
              </a:avLst>
            </a:prstGeom>
            <a:solidFill>
              <a:srgbClr val="64B5F6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6" name="Text 15">
              <a:extLst>
                <a:ext uri="{FF2B5EF4-FFF2-40B4-BE49-F238E27FC236}">
                  <a16:creationId xmlns:a16="http://schemas.microsoft.com/office/drawing/2014/main" id="{BA882EF1-97C2-D837-681A-0F32AE940C3D}"/>
                </a:ext>
              </a:extLst>
            </p:cNvPr>
            <p:cNvSpPr/>
            <p:nvPr/>
          </p:nvSpPr>
          <p:spPr>
            <a:xfrm>
              <a:off x="1082040" y="5914787"/>
              <a:ext cx="5109448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회의록 기반 Todo 및 일정 자동 관리 (부분 적용)</a:t>
              </a:r>
              <a:endParaRPr lang="en-US" dirty="0"/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8EDC47F6-FE67-5827-81EE-2A5810A723C0}"/>
              </a:ext>
            </a:extLst>
          </p:cNvPr>
          <p:cNvGrpSpPr/>
          <p:nvPr/>
        </p:nvGrpSpPr>
        <p:grpSpPr>
          <a:xfrm>
            <a:off x="643354" y="6749177"/>
            <a:ext cx="6057722" cy="367546"/>
            <a:chOff x="567154" y="6711077"/>
            <a:chExt cx="6057722" cy="367546"/>
          </a:xfrm>
        </p:grpSpPr>
        <p:sp>
          <p:nvSpPr>
            <p:cNvPr id="47" name="Shape 16">
              <a:extLst>
                <a:ext uri="{FF2B5EF4-FFF2-40B4-BE49-F238E27FC236}">
                  <a16:creationId xmlns:a16="http://schemas.microsoft.com/office/drawing/2014/main" id="{AEC5CFFF-3EE5-A9CB-F0F0-2500919EB09A}"/>
                </a:ext>
              </a:extLst>
            </p:cNvPr>
            <p:cNvSpPr/>
            <p:nvPr/>
          </p:nvSpPr>
          <p:spPr>
            <a:xfrm>
              <a:off x="617815" y="6883420"/>
              <a:ext cx="392073" cy="22860"/>
            </a:xfrm>
            <a:prstGeom prst="roundRect">
              <a:avLst>
                <a:gd name="adj" fmla="val 360226"/>
              </a:avLst>
            </a:prstGeom>
            <a:solidFill>
              <a:srgbClr val="E55151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8" name="Shape 17">
              <a:extLst>
                <a:ext uri="{FF2B5EF4-FFF2-40B4-BE49-F238E27FC236}">
                  <a16:creationId xmlns:a16="http://schemas.microsoft.com/office/drawing/2014/main" id="{9C89EE20-8809-8A98-60A2-2FD0838E24AE}"/>
                </a:ext>
              </a:extLst>
            </p:cNvPr>
            <p:cNvSpPr/>
            <p:nvPr/>
          </p:nvSpPr>
          <p:spPr>
            <a:xfrm>
              <a:off x="567154" y="6821329"/>
              <a:ext cx="147042" cy="147042"/>
            </a:xfrm>
            <a:prstGeom prst="roundRect">
              <a:avLst>
                <a:gd name="adj" fmla="val 310932"/>
              </a:avLst>
            </a:prstGeom>
            <a:solidFill>
              <a:srgbClr val="FF6B6B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9" name="Text 18">
              <a:extLst>
                <a:ext uri="{FF2B5EF4-FFF2-40B4-BE49-F238E27FC236}">
                  <a16:creationId xmlns:a16="http://schemas.microsoft.com/office/drawing/2014/main" id="{A3A05B53-07E0-7F19-7CFC-9C5C7F0399EE}"/>
                </a:ext>
              </a:extLst>
            </p:cNvPr>
            <p:cNvSpPr/>
            <p:nvPr/>
          </p:nvSpPr>
          <p:spPr>
            <a:xfrm>
              <a:off x="1082040" y="6711077"/>
              <a:ext cx="5542836" cy="36754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Nanum Gothic Extra Bold" pitchFamily="34" charset="0"/>
                  <a:ea typeface="Nanum Gothic Extra Bold" pitchFamily="34" charset="-122"/>
                  <a:cs typeface="Nanum Gothic Extra Bold" pitchFamily="34" charset="-120"/>
                </a:rPr>
                <a:t>실시간 용어/지식 자동 설명 및 RAG 지식 증강 시스템</a:t>
              </a:r>
              <a:endParaRPr lang="en-US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그룹 39">
            <a:extLst>
              <a:ext uri="{FF2B5EF4-FFF2-40B4-BE49-F238E27FC236}">
                <a16:creationId xmlns:a16="http://schemas.microsoft.com/office/drawing/2014/main" id="{30872F78-AE62-4A78-F793-9FF7354FF570}"/>
              </a:ext>
            </a:extLst>
          </p:cNvPr>
          <p:cNvGrpSpPr/>
          <p:nvPr/>
        </p:nvGrpSpPr>
        <p:grpSpPr>
          <a:xfrm>
            <a:off x="7315319" y="2150389"/>
            <a:ext cx="4638556" cy="1388388"/>
            <a:chOff x="7315319" y="2150389"/>
            <a:chExt cx="4638556" cy="1388388"/>
          </a:xfrm>
        </p:grpSpPr>
        <p:sp>
          <p:nvSpPr>
            <p:cNvPr id="14" name="Shape 9"/>
            <p:cNvSpPr/>
            <p:nvPr/>
          </p:nvSpPr>
          <p:spPr>
            <a:xfrm>
              <a:off x="7315319" y="2150389"/>
              <a:ext cx="4638556" cy="1388388"/>
            </a:xfrm>
            <a:prstGeom prst="roundRect">
              <a:avLst>
                <a:gd name="adj" fmla="val 5622"/>
              </a:avLst>
            </a:prstGeom>
            <a:solidFill>
              <a:srgbClr val="4DD5A7"/>
            </a:solidFill>
            <a:ln/>
            <a:effectLst>
              <a:outerShdw blurRad="29464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20BCC97F-E0D4-4247-EEB8-BF63E6198DF0}"/>
                </a:ext>
              </a:extLst>
            </p:cNvPr>
            <p:cNvGrpSpPr/>
            <p:nvPr/>
          </p:nvGrpSpPr>
          <p:grpSpPr>
            <a:xfrm>
              <a:off x="7512128" y="2396372"/>
              <a:ext cx="4146471" cy="896422"/>
              <a:chOff x="7512128" y="2347198"/>
              <a:chExt cx="4146471" cy="896422"/>
            </a:xfrm>
          </p:grpSpPr>
          <p:sp>
            <p:nvSpPr>
              <p:cNvPr id="15" name="Text 10"/>
              <p:cNvSpPr/>
              <p:nvPr/>
            </p:nvSpPr>
            <p:spPr>
              <a:xfrm>
                <a:off x="7512128" y="2347198"/>
                <a:ext cx="2589014" cy="36909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900"/>
                  </a:lnSpc>
                  <a:buNone/>
                </a:pPr>
                <a:r>
                  <a:rPr 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실행력 강화 및 지식 축적</a:t>
                </a:r>
                <a:endParaRPr lang="en-US" dirty="0"/>
              </a:p>
            </p:txBody>
          </p:sp>
          <p:sp>
            <p:nvSpPr>
              <p:cNvPr id="16" name="Text 11"/>
              <p:cNvSpPr/>
              <p:nvPr/>
            </p:nvSpPr>
            <p:spPr>
              <a:xfrm>
                <a:off x="7512128" y="2732127"/>
                <a:ext cx="4146471" cy="51149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l">
                  <a:lnSpc>
                    <a:spcPts val="1950"/>
                  </a:lnSpc>
                  <a:buNone/>
                </a:pP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Todo 자동 생성/추적으로 실행률 </a:t>
                </a:r>
                <a:r>
                  <a:rPr lang="en-US" sz="1400" b="1" dirty="0">
                    <a:solidFill>
                      <a:srgbClr val="43895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90% </a:t>
                </a:r>
                <a:r>
                  <a:rPr lang="en-US" sz="1400" b="1" dirty="0" err="1">
                    <a:solidFill>
                      <a:srgbClr val="43895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달성</a:t>
                </a:r>
                <a:endParaRPr lang="en-US" sz="140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endParaRPr>
              </a:p>
              <a:p>
                <a:pPr marL="0" indent="0" algn="l">
                  <a:lnSpc>
                    <a:spcPts val="1950"/>
                  </a:lnSpc>
                  <a:buNone/>
                </a:pPr>
                <a:r>
                  <a:rPr lang="en-US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구조화된</a:t>
                </a: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조직 지식 자산 축적, 의사결정 추적성 확보</a:t>
                </a:r>
                <a:endParaRPr lang="en-US" sz="1400" dirty="0"/>
              </a:p>
            </p:txBody>
          </p:sp>
        </p:grp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59D0C75C-525D-6AC7-1AA4-ED5529CD23F7}"/>
              </a:ext>
            </a:extLst>
          </p:cNvPr>
          <p:cNvGrpSpPr/>
          <p:nvPr/>
        </p:nvGrpSpPr>
        <p:grpSpPr>
          <a:xfrm>
            <a:off x="7315319" y="3715335"/>
            <a:ext cx="5581531" cy="1389600"/>
            <a:chOff x="7315319" y="3719750"/>
            <a:chExt cx="5581531" cy="1389600"/>
          </a:xfrm>
        </p:grpSpPr>
        <p:sp>
          <p:nvSpPr>
            <p:cNvPr id="17" name="Shape 12"/>
            <p:cNvSpPr/>
            <p:nvPr/>
          </p:nvSpPr>
          <p:spPr>
            <a:xfrm>
              <a:off x="7315319" y="3719750"/>
              <a:ext cx="5581531" cy="1389600"/>
            </a:xfrm>
            <a:prstGeom prst="roundRect">
              <a:avLst>
                <a:gd name="adj" fmla="val 5651"/>
              </a:avLst>
            </a:prstGeom>
            <a:solidFill>
              <a:srgbClr val="FFB74D"/>
            </a:solidFill>
            <a:ln/>
            <a:effectLst>
              <a:outerShdw blurRad="29464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843F8BD3-F49E-E0F9-D778-6A993314D5AA}"/>
                </a:ext>
              </a:extLst>
            </p:cNvPr>
            <p:cNvGrpSpPr/>
            <p:nvPr/>
          </p:nvGrpSpPr>
          <p:grpSpPr>
            <a:xfrm>
              <a:off x="7512128" y="3970149"/>
              <a:ext cx="5194222" cy="888802"/>
              <a:chOff x="7512128" y="3916561"/>
              <a:chExt cx="5194222" cy="888802"/>
            </a:xfrm>
          </p:grpSpPr>
          <p:sp>
            <p:nvSpPr>
              <p:cNvPr id="18" name="Text 13"/>
              <p:cNvSpPr/>
              <p:nvPr/>
            </p:nvSpPr>
            <p:spPr>
              <a:xfrm>
                <a:off x="7512128" y="3916561"/>
                <a:ext cx="2461260" cy="36909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900"/>
                  </a:lnSpc>
                  <a:buNone/>
                </a:pPr>
                <a:r>
                  <a:rPr 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데이터 기반 의사결정</a:t>
                </a:r>
                <a:endParaRPr lang="en-US" dirty="0"/>
              </a:p>
            </p:txBody>
          </p:sp>
          <p:sp>
            <p:nvSpPr>
              <p:cNvPr id="19" name="Text 14"/>
              <p:cNvSpPr/>
              <p:nvPr/>
            </p:nvSpPr>
            <p:spPr>
              <a:xfrm>
                <a:off x="7512128" y="4301490"/>
                <a:ext cx="5194222" cy="50387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>
                  <a:lnSpc>
                    <a:spcPts val="1950"/>
                  </a:lnSpc>
                </a:pP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회의 패턴/트렌드 분석,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의사결정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패턴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예측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및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리스크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감지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,</a:t>
                </a:r>
              </a:p>
              <a:p>
                <a:pPr>
                  <a:lnSpc>
                    <a:spcPts val="1950"/>
                  </a:lnSpc>
                </a:pPr>
                <a:r>
                  <a:rPr lang="en-US" sz="1400" dirty="0" err="1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사용자</a:t>
                </a: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피드백 기반 AI 모델 개선 (분기당 5%)</a:t>
                </a:r>
                <a:endParaRPr lang="en-US" sz="1400" dirty="0"/>
              </a:p>
            </p:txBody>
          </p:sp>
        </p:grp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CA634E5E-BBBE-E84F-8ED1-A6E95D3210C6}"/>
              </a:ext>
            </a:extLst>
          </p:cNvPr>
          <p:cNvGrpSpPr/>
          <p:nvPr/>
        </p:nvGrpSpPr>
        <p:grpSpPr>
          <a:xfrm>
            <a:off x="7315319" y="5281494"/>
            <a:ext cx="6385917" cy="1389600"/>
            <a:chOff x="7315319" y="5281494"/>
            <a:chExt cx="6385917" cy="1389600"/>
          </a:xfrm>
        </p:grpSpPr>
        <p:sp>
          <p:nvSpPr>
            <p:cNvPr id="20" name="Shape 15"/>
            <p:cNvSpPr/>
            <p:nvPr/>
          </p:nvSpPr>
          <p:spPr>
            <a:xfrm>
              <a:off x="7315319" y="5281494"/>
              <a:ext cx="6385917" cy="1389600"/>
            </a:xfrm>
            <a:prstGeom prst="roundRect">
              <a:avLst>
                <a:gd name="adj" fmla="val 5622"/>
              </a:avLst>
            </a:prstGeom>
            <a:solidFill>
              <a:srgbClr val="64B5F6"/>
            </a:solidFill>
            <a:ln/>
            <a:effectLst>
              <a:outerShdw blurRad="294640" algn="bl" rotWithShape="0">
                <a:srgbClr val="333333">
                  <a:alpha val="10000"/>
                </a:srgbClr>
              </a:outerShdw>
            </a:effectLst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2730BFA0-9945-E7CF-1EBE-2BAA07DC842C}"/>
                </a:ext>
              </a:extLst>
            </p:cNvPr>
            <p:cNvGrpSpPr/>
            <p:nvPr/>
          </p:nvGrpSpPr>
          <p:grpSpPr>
            <a:xfrm>
              <a:off x="7512129" y="5528083"/>
              <a:ext cx="5992297" cy="896422"/>
              <a:chOff x="7512129" y="5478304"/>
              <a:chExt cx="5992297" cy="896422"/>
            </a:xfrm>
          </p:grpSpPr>
          <p:sp>
            <p:nvSpPr>
              <p:cNvPr id="21" name="Text 16"/>
              <p:cNvSpPr/>
              <p:nvPr/>
            </p:nvSpPr>
            <p:spPr>
              <a:xfrm>
                <a:off x="7512129" y="5478304"/>
                <a:ext cx="2543532" cy="36909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900"/>
                  </a:lnSpc>
                  <a:buNone/>
                </a:pPr>
                <a:r>
                  <a:rPr lang="en-US" b="1" dirty="0">
                    <a:solidFill>
                      <a:srgbClr val="000000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  <a:cs typeface="Nanum Gothic Extra Bold" pitchFamily="34" charset="-120"/>
                  </a:rPr>
                  <a:t>LTV 증대 및 바이럴 성장</a:t>
                </a:r>
                <a:endParaRPr lang="en-US" dirty="0"/>
              </a:p>
            </p:txBody>
          </p:sp>
          <p:sp>
            <p:nvSpPr>
              <p:cNvPr id="22" name="Text 17"/>
              <p:cNvSpPr/>
              <p:nvPr/>
            </p:nvSpPr>
            <p:spPr>
              <a:xfrm>
                <a:off x="7512129" y="5863233"/>
                <a:ext cx="5992297" cy="51149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l">
                  <a:lnSpc>
                    <a:spcPts val="1950"/>
                  </a:lnSpc>
                  <a:buNone/>
                </a:pP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높은 사용자 만족도 기반 자발적 확산, </a:t>
                </a:r>
              </a:p>
              <a:p>
                <a:pPr marL="0" indent="0" algn="l">
                  <a:lnSpc>
                    <a:spcPts val="1950"/>
                  </a:lnSpc>
                  <a:buNone/>
                </a:pP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LTV 2년차 </a:t>
                </a:r>
                <a:r>
                  <a:rPr lang="en-US" sz="1400" b="1" dirty="0">
                    <a:solidFill>
                      <a:srgbClr val="43895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150% 증가</a:t>
                </a:r>
                <a:r>
                  <a:rPr lang="en-US" sz="1400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Nanum Gothic" pitchFamily="34" charset="-120"/>
                  </a:rPr>
                  <a:t> 목표, NPS 50+, 이탈률 5%-</a:t>
                </a:r>
                <a:endParaRPr lang="en-US" sz="1400" dirty="0"/>
              </a:p>
            </p:txBody>
          </p:sp>
        </p:grpSp>
      </p:grpSp>
      <p:sp>
        <p:nvSpPr>
          <p:cNvPr id="26" name="Text 0">
            <a:extLst>
              <a:ext uri="{FF2B5EF4-FFF2-40B4-BE49-F238E27FC236}">
                <a16:creationId xmlns:a16="http://schemas.microsoft.com/office/drawing/2014/main" id="{BA76BF8D-9364-2F23-E46B-371E489EBBA1}"/>
              </a:ext>
            </a:extLst>
          </p:cNvPr>
          <p:cNvSpPr/>
          <p:nvPr/>
        </p:nvSpPr>
        <p:spPr>
          <a:xfrm>
            <a:off x="485952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비즈니스 가치</a:t>
            </a:r>
          </a:p>
        </p:txBody>
      </p:sp>
      <p:sp>
        <p:nvSpPr>
          <p:cNvPr id="27" name="Text 1">
            <a:extLst>
              <a:ext uri="{FF2B5EF4-FFF2-40B4-BE49-F238E27FC236}">
                <a16:creationId xmlns:a16="http://schemas.microsoft.com/office/drawing/2014/main" id="{C57FB525-9182-D36C-2C6E-216EB20B53AA}"/>
              </a:ext>
            </a:extLst>
          </p:cNvPr>
          <p:cNvSpPr/>
          <p:nvPr/>
        </p:nvSpPr>
        <p:spPr>
          <a:xfrm>
            <a:off x="658672" y="1431617"/>
            <a:ext cx="4097337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사용자 관점</a:t>
            </a:r>
          </a:p>
        </p:txBody>
      </p:sp>
      <p:sp>
        <p:nvSpPr>
          <p:cNvPr id="28" name="Text 1">
            <a:extLst>
              <a:ext uri="{FF2B5EF4-FFF2-40B4-BE49-F238E27FC236}">
                <a16:creationId xmlns:a16="http://schemas.microsoft.com/office/drawing/2014/main" id="{2E233E55-914B-93D0-358B-D5990F6984FE}"/>
              </a:ext>
            </a:extLst>
          </p:cNvPr>
          <p:cNvSpPr/>
          <p:nvPr/>
        </p:nvSpPr>
        <p:spPr>
          <a:xfrm>
            <a:off x="7327424" y="1430689"/>
            <a:ext cx="4097337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기업 관점</a:t>
            </a: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BC934FD0-8455-E20E-A9F9-68AD85FB9DEC}"/>
              </a:ext>
            </a:extLst>
          </p:cNvPr>
          <p:cNvGrpSpPr/>
          <p:nvPr/>
        </p:nvGrpSpPr>
        <p:grpSpPr>
          <a:xfrm>
            <a:off x="658672" y="2351367"/>
            <a:ext cx="6292554" cy="986433"/>
            <a:chOff x="658672" y="2347198"/>
            <a:chExt cx="6292554" cy="986433"/>
          </a:xfrm>
        </p:grpSpPr>
        <p:sp>
          <p:nvSpPr>
            <p:cNvPr id="5" name="Text 2"/>
            <p:cNvSpPr/>
            <p:nvPr/>
          </p:nvSpPr>
          <p:spPr>
            <a:xfrm>
              <a:off x="1352788" y="2347198"/>
              <a:ext cx="2461260" cy="36909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90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시간 단축 및 부담 경감</a:t>
              </a:r>
              <a:endParaRPr lang="en-US" dirty="0"/>
            </a:p>
          </p:txBody>
        </p:sp>
        <p:sp>
          <p:nvSpPr>
            <p:cNvPr id="6" name="Text 3"/>
            <p:cNvSpPr/>
            <p:nvPr/>
          </p:nvSpPr>
          <p:spPr>
            <a:xfrm>
              <a:off x="1352788" y="2703552"/>
              <a:ext cx="5598438" cy="63007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4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AI 자동화로 작성 시간 </a:t>
              </a:r>
              <a:r>
                <a:rPr lang="en-US" sz="1400" b="1" dirty="0">
                  <a:solidFill>
                    <a:srgbClr val="43895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80% 단축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(1시간 → 10분) </a:t>
              </a:r>
            </a:p>
            <a:p>
              <a:pPr marL="0" indent="0" algn="l">
                <a:lnSpc>
                  <a:spcPts val="2450"/>
                </a:lnSpc>
                <a:buNone/>
              </a:pP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반복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업무 및 심리적 부담 해소</a:t>
              </a:r>
              <a:endParaRPr lang="en-US" sz="1400" dirty="0"/>
            </a:p>
          </p:txBody>
        </p:sp>
        <p:sp>
          <p:nvSpPr>
            <p:cNvPr id="31" name="화살표: 아래쪽 30">
              <a:extLst>
                <a:ext uri="{FF2B5EF4-FFF2-40B4-BE49-F238E27FC236}">
                  <a16:creationId xmlns:a16="http://schemas.microsoft.com/office/drawing/2014/main" id="{AACEE949-179A-89D4-CB50-89792D42A0CA}"/>
                </a:ext>
              </a:extLst>
            </p:cNvPr>
            <p:cNvSpPr/>
            <p:nvPr/>
          </p:nvSpPr>
          <p:spPr>
            <a:xfrm>
              <a:off x="658672" y="2347198"/>
              <a:ext cx="590669" cy="986433"/>
            </a:xfrm>
            <a:prstGeom prst="downArrow">
              <a:avLst/>
            </a:prstGeom>
            <a:solidFill>
              <a:srgbClr val="54BD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BB74F74D-15BA-2401-4EA8-3807DEBEC16C}"/>
              </a:ext>
            </a:extLst>
          </p:cNvPr>
          <p:cNvGrpSpPr/>
          <p:nvPr/>
        </p:nvGrpSpPr>
        <p:grpSpPr>
          <a:xfrm>
            <a:off x="1032272" y="3916919"/>
            <a:ext cx="5918954" cy="986433"/>
            <a:chOff x="1032272" y="4009489"/>
            <a:chExt cx="5918954" cy="986433"/>
          </a:xfrm>
        </p:grpSpPr>
        <p:sp>
          <p:nvSpPr>
            <p:cNvPr id="8" name="Text 4"/>
            <p:cNvSpPr/>
            <p:nvPr/>
          </p:nvSpPr>
          <p:spPr>
            <a:xfrm>
              <a:off x="1648063" y="4009489"/>
              <a:ext cx="2461260" cy="36909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90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실시간 협업 및 피드백</a:t>
              </a:r>
              <a:endParaRPr lang="en-US" dirty="0"/>
            </a:p>
          </p:txBody>
        </p:sp>
        <p:sp>
          <p:nvSpPr>
            <p:cNvPr id="9" name="Text 5"/>
            <p:cNvSpPr/>
            <p:nvPr/>
          </p:nvSpPr>
          <p:spPr>
            <a:xfrm>
              <a:off x="1648063" y="4489966"/>
              <a:ext cx="5303163" cy="50595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공동 작성, 실시간 검증 및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수정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투명한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소통으로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협업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강화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endParaRPr lang="en-US" sz="1400" dirty="0"/>
            </a:p>
          </p:txBody>
        </p:sp>
        <p:sp>
          <p:nvSpPr>
            <p:cNvPr id="32" name="화살표: 아래쪽 31">
              <a:extLst>
                <a:ext uri="{FF2B5EF4-FFF2-40B4-BE49-F238E27FC236}">
                  <a16:creationId xmlns:a16="http://schemas.microsoft.com/office/drawing/2014/main" id="{0D2429B0-9524-3300-5477-515C0576FA4E}"/>
                </a:ext>
              </a:extLst>
            </p:cNvPr>
            <p:cNvSpPr/>
            <p:nvPr/>
          </p:nvSpPr>
          <p:spPr>
            <a:xfrm>
              <a:off x="1032272" y="4009489"/>
              <a:ext cx="590669" cy="986433"/>
            </a:xfrm>
            <a:prstGeom prst="downArrow">
              <a:avLst/>
            </a:prstGeom>
            <a:solidFill>
              <a:srgbClr val="F9B2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59015D5F-6132-605D-8C8E-41633A922395}"/>
              </a:ext>
            </a:extLst>
          </p:cNvPr>
          <p:cNvGrpSpPr/>
          <p:nvPr/>
        </p:nvGrpSpPr>
        <p:grpSpPr>
          <a:xfrm>
            <a:off x="1327606" y="5483078"/>
            <a:ext cx="5623620" cy="986433"/>
            <a:chOff x="1327606" y="5501641"/>
            <a:chExt cx="5623620" cy="986433"/>
          </a:xfrm>
        </p:grpSpPr>
        <p:sp>
          <p:nvSpPr>
            <p:cNvPr id="11" name="Text 6"/>
            <p:cNvSpPr/>
            <p:nvPr/>
          </p:nvSpPr>
          <p:spPr>
            <a:xfrm>
              <a:off x="1943457" y="5501641"/>
              <a:ext cx="2820353" cy="36909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900"/>
                </a:lnSpc>
                <a:buNone/>
              </a:pPr>
              <a:r>
                <a:rPr lang="en-US" b="1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학습시간 단축 및 지식 지원</a:t>
              </a:r>
              <a:endParaRPr lang="en-US" dirty="0"/>
            </a:p>
          </p:txBody>
        </p:sp>
        <p:sp>
          <p:nvSpPr>
            <p:cNvPr id="12" name="Text 7"/>
            <p:cNvSpPr/>
            <p:nvPr/>
          </p:nvSpPr>
          <p:spPr>
            <a:xfrm>
              <a:off x="1943457" y="5898237"/>
              <a:ext cx="5007769" cy="58983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실시간 용어/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개념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설명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RAG 기반 과거 문서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자동</a:t>
              </a:r>
              <a:r>
                <a:rPr lang="en-US" sz="14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en-US" sz="14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참조</a:t>
              </a:r>
              <a:endParaRPr lang="en-US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Nanum Gothic" pitchFamily="34" charset="-120"/>
              </a:endParaRPr>
            </a:p>
            <a:p>
              <a:pPr marL="0" indent="0" algn="l">
                <a:lnSpc>
                  <a:spcPts val="1950"/>
                </a:lnSpc>
                <a:buNone/>
              </a:pPr>
              <a:endParaRPr lang="en-US" sz="1400" dirty="0"/>
            </a:p>
          </p:txBody>
        </p:sp>
        <p:sp>
          <p:nvSpPr>
            <p:cNvPr id="33" name="화살표: 아래쪽 32">
              <a:extLst>
                <a:ext uri="{FF2B5EF4-FFF2-40B4-BE49-F238E27FC236}">
                  <a16:creationId xmlns:a16="http://schemas.microsoft.com/office/drawing/2014/main" id="{77C757E1-925D-3CB6-FDFD-E3779725DF90}"/>
                </a:ext>
              </a:extLst>
            </p:cNvPr>
            <p:cNvSpPr/>
            <p:nvPr/>
          </p:nvSpPr>
          <p:spPr>
            <a:xfrm>
              <a:off x="1327606" y="5501641"/>
              <a:ext cx="590669" cy="986433"/>
            </a:xfrm>
            <a:prstGeom prst="downArrow">
              <a:avLst/>
            </a:prstGeom>
            <a:solidFill>
              <a:srgbClr val="6BB3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/>
          <p:cNvSpPr/>
          <p:nvPr/>
        </p:nvSpPr>
        <p:spPr>
          <a:xfrm>
            <a:off x="10110192" y="1955006"/>
            <a:ext cx="15240" cy="5591532"/>
          </a:xfrm>
          <a:prstGeom prst="roundRect">
            <a:avLst>
              <a:gd name="adj" fmla="val 399285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61E98074-9590-52B2-36CE-A3940DFFBBE2}"/>
              </a:ext>
            </a:extLst>
          </p:cNvPr>
          <p:cNvGrpSpPr/>
          <p:nvPr/>
        </p:nvGrpSpPr>
        <p:grpSpPr>
          <a:xfrm>
            <a:off x="9957058" y="2134300"/>
            <a:ext cx="3618067" cy="506751"/>
            <a:chOff x="9957058" y="2210500"/>
            <a:chExt cx="3618067" cy="506751"/>
          </a:xfrm>
        </p:grpSpPr>
        <p:sp>
          <p:nvSpPr>
            <p:cNvPr id="7" name="Shape 4"/>
            <p:cNvSpPr/>
            <p:nvPr/>
          </p:nvSpPr>
          <p:spPr>
            <a:xfrm>
              <a:off x="10267692" y="2365817"/>
              <a:ext cx="434578" cy="15240"/>
            </a:xfrm>
            <a:prstGeom prst="roundRect">
              <a:avLst>
                <a:gd name="adj" fmla="val 399285"/>
              </a:avLst>
            </a:prstGeom>
            <a:solidFill>
              <a:srgbClr val="33BB8D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8" name="Shape 5"/>
            <p:cNvSpPr/>
            <p:nvPr/>
          </p:nvSpPr>
          <p:spPr>
            <a:xfrm>
              <a:off x="9957058" y="2210500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4DD5A7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1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10" name="Text 7"/>
            <p:cNvSpPr/>
            <p:nvPr/>
          </p:nvSpPr>
          <p:spPr>
            <a:xfrm>
              <a:off x="10796865" y="2237646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100"/>
                </a:lnSpc>
                <a:buNone/>
              </a:pPr>
              <a:r>
                <a:rPr lang="en-US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User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1" name="Text 8"/>
            <p:cNvSpPr/>
            <p:nvPr/>
          </p:nvSpPr>
          <p:spPr>
            <a:xfrm>
              <a:off x="10796865" y="2531990"/>
              <a:ext cx="2778260" cy="1852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사용자 인증 (LDAP, JWT)</a:t>
              </a:r>
              <a:endParaRPr lang="en-US" sz="120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38" name="Text 0">
            <a:extLst>
              <a:ext uri="{FF2B5EF4-FFF2-40B4-BE49-F238E27FC236}">
                <a16:creationId xmlns:a16="http://schemas.microsoft.com/office/drawing/2014/main" id="{9F2B098E-FCE0-5522-09D6-D23412FEE417}"/>
              </a:ext>
            </a:extLst>
          </p:cNvPr>
          <p:cNvSpPr/>
          <p:nvPr/>
        </p:nvSpPr>
        <p:spPr>
          <a:xfrm>
            <a:off x="485952" y="203026"/>
            <a:ext cx="7120176" cy="1067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8400"/>
              </a:lnSpc>
            </a:pPr>
            <a:r>
              <a:rPr lang="ko-KR" altLang="en-US" sz="44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도메인 모델과 마이크로 서비스 정의</a:t>
            </a:r>
          </a:p>
        </p:txBody>
      </p:sp>
      <p:sp>
        <p:nvSpPr>
          <p:cNvPr id="39" name="Text 1">
            <a:extLst>
              <a:ext uri="{FF2B5EF4-FFF2-40B4-BE49-F238E27FC236}">
                <a16:creationId xmlns:a16="http://schemas.microsoft.com/office/drawing/2014/main" id="{8C6DBB36-D58F-B0CA-69C0-4D259C6F0556}"/>
              </a:ext>
            </a:extLst>
          </p:cNvPr>
          <p:cNvSpPr/>
          <p:nvPr/>
        </p:nvSpPr>
        <p:spPr>
          <a:xfrm>
            <a:off x="658672" y="1431617"/>
            <a:ext cx="7504253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altLang="ko-KR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Domain-Driven Design (DDD) </a:t>
            </a: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기반 설계</a:t>
            </a:r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F64C181C-7730-754A-BCE4-B4A5B20B254F}"/>
              </a:ext>
            </a:extLst>
          </p:cNvPr>
          <p:cNvGrpSpPr/>
          <p:nvPr/>
        </p:nvGrpSpPr>
        <p:grpSpPr>
          <a:xfrm>
            <a:off x="9957058" y="2870074"/>
            <a:ext cx="4157939" cy="746222"/>
            <a:chOff x="9957058" y="2914632"/>
            <a:chExt cx="4157939" cy="746222"/>
          </a:xfrm>
        </p:grpSpPr>
        <p:sp>
          <p:nvSpPr>
            <p:cNvPr id="49" name="Shape 4">
              <a:extLst>
                <a:ext uri="{FF2B5EF4-FFF2-40B4-BE49-F238E27FC236}">
                  <a16:creationId xmlns:a16="http://schemas.microsoft.com/office/drawing/2014/main" id="{AA2D3ED7-A1A0-77AA-F06B-1670E7DA191D}"/>
                </a:ext>
              </a:extLst>
            </p:cNvPr>
            <p:cNvSpPr/>
            <p:nvPr/>
          </p:nvSpPr>
          <p:spPr>
            <a:xfrm>
              <a:off x="10267692" y="3069949"/>
              <a:ext cx="434578" cy="15240"/>
            </a:xfrm>
            <a:prstGeom prst="roundRect">
              <a:avLst>
                <a:gd name="adj" fmla="val 399285"/>
              </a:avLst>
            </a:prstGeom>
            <a:solidFill>
              <a:srgbClr val="FFC000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0" name="Shape 5">
              <a:extLst>
                <a:ext uri="{FF2B5EF4-FFF2-40B4-BE49-F238E27FC236}">
                  <a16:creationId xmlns:a16="http://schemas.microsoft.com/office/drawing/2014/main" id="{6CD4B9B4-169A-48AD-B381-46EE69DF610D}"/>
                </a:ext>
              </a:extLst>
            </p:cNvPr>
            <p:cNvSpPr/>
            <p:nvPr/>
          </p:nvSpPr>
          <p:spPr>
            <a:xfrm>
              <a:off x="9957058" y="2914632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FFC000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2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51" name="Text 7">
              <a:extLst>
                <a:ext uri="{FF2B5EF4-FFF2-40B4-BE49-F238E27FC236}">
                  <a16:creationId xmlns:a16="http://schemas.microsoft.com/office/drawing/2014/main" id="{1BE5A126-ED04-EC07-18A1-77718C971874}"/>
                </a:ext>
              </a:extLst>
            </p:cNvPr>
            <p:cNvSpPr/>
            <p:nvPr/>
          </p:nvSpPr>
          <p:spPr>
            <a:xfrm>
              <a:off x="10796865" y="2941778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altLang="ko-KR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Meeting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2" name="Text 8">
              <a:extLst>
                <a:ext uri="{FF2B5EF4-FFF2-40B4-BE49-F238E27FC236}">
                  <a16:creationId xmlns:a16="http://schemas.microsoft.com/office/drawing/2014/main" id="{7742B108-4FE3-9DEA-648C-7C7BC1026432}"/>
                </a:ext>
              </a:extLst>
            </p:cNvPr>
            <p:cNvSpPr/>
            <p:nvPr/>
          </p:nvSpPr>
          <p:spPr>
            <a:xfrm>
              <a:off x="10796864" y="3236122"/>
              <a:ext cx="3318133" cy="4247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Todo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통합 관리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</a:p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안건별 검증완료 및 잠금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(Last Write Wins)</a:t>
              </a:r>
            </a:p>
          </p:txBody>
        </p:sp>
      </p:grp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B755FB9-80EF-B281-BBF1-6372E013CEE8}"/>
              </a:ext>
            </a:extLst>
          </p:cNvPr>
          <p:cNvGrpSpPr/>
          <p:nvPr/>
        </p:nvGrpSpPr>
        <p:grpSpPr>
          <a:xfrm>
            <a:off x="9957058" y="3835380"/>
            <a:ext cx="4157939" cy="524623"/>
            <a:chOff x="9957058" y="3818224"/>
            <a:chExt cx="4157939" cy="524623"/>
          </a:xfrm>
        </p:grpSpPr>
        <p:sp>
          <p:nvSpPr>
            <p:cNvPr id="54" name="Shape 4">
              <a:extLst>
                <a:ext uri="{FF2B5EF4-FFF2-40B4-BE49-F238E27FC236}">
                  <a16:creationId xmlns:a16="http://schemas.microsoft.com/office/drawing/2014/main" id="{C5F3AAAA-7AA8-1E18-92B6-8E060FD3E855}"/>
                </a:ext>
              </a:extLst>
            </p:cNvPr>
            <p:cNvSpPr/>
            <p:nvPr/>
          </p:nvSpPr>
          <p:spPr>
            <a:xfrm>
              <a:off x="10267692" y="3973541"/>
              <a:ext cx="434578" cy="15240"/>
            </a:xfrm>
            <a:prstGeom prst="roundRect">
              <a:avLst>
                <a:gd name="adj" fmla="val 399285"/>
              </a:avLst>
            </a:prstGeom>
            <a:solidFill>
              <a:srgbClr val="6BB3F9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5" name="Shape 5">
              <a:extLst>
                <a:ext uri="{FF2B5EF4-FFF2-40B4-BE49-F238E27FC236}">
                  <a16:creationId xmlns:a16="http://schemas.microsoft.com/office/drawing/2014/main" id="{2FC74F6D-4674-6435-B3B5-7CC92B4074EE}"/>
                </a:ext>
              </a:extLst>
            </p:cNvPr>
            <p:cNvSpPr/>
            <p:nvPr/>
          </p:nvSpPr>
          <p:spPr>
            <a:xfrm>
              <a:off x="9957058" y="3818224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6BB3F9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3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56" name="Text 7">
              <a:extLst>
                <a:ext uri="{FF2B5EF4-FFF2-40B4-BE49-F238E27FC236}">
                  <a16:creationId xmlns:a16="http://schemas.microsoft.com/office/drawing/2014/main" id="{E8974B8E-7478-27E0-99BC-9288EFF3CAE5}"/>
                </a:ext>
              </a:extLst>
            </p:cNvPr>
            <p:cNvSpPr/>
            <p:nvPr/>
          </p:nvSpPr>
          <p:spPr>
            <a:xfrm>
              <a:off x="10796865" y="3845370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altLang="ko-KR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STT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7" name="Text 8">
              <a:extLst>
                <a:ext uri="{FF2B5EF4-FFF2-40B4-BE49-F238E27FC236}">
                  <a16:creationId xmlns:a16="http://schemas.microsoft.com/office/drawing/2014/main" id="{8DF7060E-00EC-83F6-DE8F-58A301871367}"/>
                </a:ext>
              </a:extLst>
            </p:cNvPr>
            <p:cNvSpPr/>
            <p:nvPr/>
          </p:nvSpPr>
          <p:spPr>
            <a:xfrm>
              <a:off x="10796864" y="4139714"/>
              <a:ext cx="3318133" cy="20313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음성 스트리밍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실시간 음성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-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텍스트 변환</a:t>
              </a:r>
            </a:p>
          </p:txBody>
        </p: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6B8EF887-9F79-B0D6-36E4-7ED07B5CC244}"/>
              </a:ext>
            </a:extLst>
          </p:cNvPr>
          <p:cNvGrpSpPr/>
          <p:nvPr/>
        </p:nvGrpSpPr>
        <p:grpSpPr>
          <a:xfrm>
            <a:off x="9957058" y="4608904"/>
            <a:ext cx="4157939" cy="746222"/>
            <a:chOff x="9957058" y="4529455"/>
            <a:chExt cx="4157939" cy="746222"/>
          </a:xfrm>
        </p:grpSpPr>
        <p:sp>
          <p:nvSpPr>
            <p:cNvPr id="65" name="Shape 4">
              <a:extLst>
                <a:ext uri="{FF2B5EF4-FFF2-40B4-BE49-F238E27FC236}">
                  <a16:creationId xmlns:a16="http://schemas.microsoft.com/office/drawing/2014/main" id="{5EDF5CC8-0FEA-3956-A467-32BC37480CEE}"/>
                </a:ext>
              </a:extLst>
            </p:cNvPr>
            <p:cNvSpPr/>
            <p:nvPr/>
          </p:nvSpPr>
          <p:spPr>
            <a:xfrm>
              <a:off x="10267692" y="4684010"/>
              <a:ext cx="434578" cy="16764"/>
            </a:xfrm>
            <a:prstGeom prst="roundRect">
              <a:avLst>
                <a:gd name="adj" fmla="val 399285"/>
              </a:avLst>
            </a:prstGeom>
            <a:solidFill>
              <a:srgbClr val="F66462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6" name="Shape 5">
              <a:extLst>
                <a:ext uri="{FF2B5EF4-FFF2-40B4-BE49-F238E27FC236}">
                  <a16:creationId xmlns:a16="http://schemas.microsoft.com/office/drawing/2014/main" id="{51F103B4-8562-04E2-F40E-B97F914B30E1}"/>
                </a:ext>
              </a:extLst>
            </p:cNvPr>
            <p:cNvSpPr/>
            <p:nvPr/>
          </p:nvSpPr>
          <p:spPr>
            <a:xfrm>
              <a:off x="9957058" y="4529455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F66462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4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67" name="Text 7">
              <a:extLst>
                <a:ext uri="{FF2B5EF4-FFF2-40B4-BE49-F238E27FC236}">
                  <a16:creationId xmlns:a16="http://schemas.microsoft.com/office/drawing/2014/main" id="{04C93F9A-35F9-23ED-AB47-EAB33307FBD1}"/>
                </a:ext>
              </a:extLst>
            </p:cNvPr>
            <p:cNvSpPr/>
            <p:nvPr/>
          </p:nvSpPr>
          <p:spPr>
            <a:xfrm>
              <a:off x="10796865" y="4556601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AI</a:t>
              </a:r>
            </a:p>
          </p:txBody>
        </p:sp>
        <p:sp>
          <p:nvSpPr>
            <p:cNvPr id="68" name="Text 8">
              <a:extLst>
                <a:ext uri="{FF2B5EF4-FFF2-40B4-BE49-F238E27FC236}">
                  <a16:creationId xmlns:a16="http://schemas.microsoft.com/office/drawing/2014/main" id="{E29674AF-2F06-7BC0-D451-E3A6B5A1DB0A}"/>
                </a:ext>
              </a:extLst>
            </p:cNvPr>
            <p:cNvSpPr/>
            <p:nvPr/>
          </p:nvSpPr>
          <p:spPr>
            <a:xfrm>
              <a:off x="10796864" y="4850945"/>
              <a:ext cx="3318133" cy="4247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자동화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Todo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추출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안건별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AI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요약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RAG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서비스 연동</a:t>
              </a:r>
            </a:p>
          </p:txBody>
        </p: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8201BECB-3BA7-10D0-0CA8-30E0D7DCA55D}"/>
              </a:ext>
            </a:extLst>
          </p:cNvPr>
          <p:cNvGrpSpPr/>
          <p:nvPr/>
        </p:nvGrpSpPr>
        <p:grpSpPr>
          <a:xfrm>
            <a:off x="9957058" y="5534454"/>
            <a:ext cx="4157939" cy="967821"/>
            <a:chOff x="9957058" y="5433047"/>
            <a:chExt cx="4157939" cy="967821"/>
          </a:xfrm>
        </p:grpSpPr>
        <p:sp>
          <p:nvSpPr>
            <p:cNvPr id="73" name="Shape 4">
              <a:extLst>
                <a:ext uri="{FF2B5EF4-FFF2-40B4-BE49-F238E27FC236}">
                  <a16:creationId xmlns:a16="http://schemas.microsoft.com/office/drawing/2014/main" id="{8BED6FCB-798A-47B4-2F8E-ED1508CABF62}"/>
                </a:ext>
              </a:extLst>
            </p:cNvPr>
            <p:cNvSpPr/>
            <p:nvPr/>
          </p:nvSpPr>
          <p:spPr>
            <a:xfrm>
              <a:off x="10267692" y="5589056"/>
              <a:ext cx="434578" cy="18000"/>
            </a:xfrm>
            <a:prstGeom prst="roundRect">
              <a:avLst>
                <a:gd name="adj" fmla="val 399285"/>
              </a:avLst>
            </a:prstGeom>
            <a:solidFill>
              <a:srgbClr val="F79700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4" name="Shape 5">
              <a:extLst>
                <a:ext uri="{FF2B5EF4-FFF2-40B4-BE49-F238E27FC236}">
                  <a16:creationId xmlns:a16="http://schemas.microsoft.com/office/drawing/2014/main" id="{063BB848-DD02-E1DA-6B9E-85CA2BC9D9B3}"/>
                </a:ext>
              </a:extLst>
            </p:cNvPr>
            <p:cNvSpPr/>
            <p:nvPr/>
          </p:nvSpPr>
          <p:spPr>
            <a:xfrm>
              <a:off x="9957058" y="5433047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F79700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5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75" name="Text 7">
              <a:extLst>
                <a:ext uri="{FF2B5EF4-FFF2-40B4-BE49-F238E27FC236}">
                  <a16:creationId xmlns:a16="http://schemas.microsoft.com/office/drawing/2014/main" id="{8E4E1E41-8988-936D-9DCA-7FD7755FC756}"/>
                </a:ext>
              </a:extLst>
            </p:cNvPr>
            <p:cNvSpPr/>
            <p:nvPr/>
          </p:nvSpPr>
          <p:spPr>
            <a:xfrm>
              <a:off x="10796865" y="5460193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RAG</a:t>
              </a:r>
            </a:p>
          </p:txBody>
        </p:sp>
        <p:sp>
          <p:nvSpPr>
            <p:cNvPr id="76" name="Text 8">
              <a:extLst>
                <a:ext uri="{FF2B5EF4-FFF2-40B4-BE49-F238E27FC236}">
                  <a16:creationId xmlns:a16="http://schemas.microsoft.com/office/drawing/2014/main" id="{1A06ABE7-B02E-3518-FFDC-E5FB9D90A0ED}"/>
                </a:ext>
              </a:extLst>
            </p:cNvPr>
            <p:cNvSpPr/>
            <p:nvPr/>
          </p:nvSpPr>
          <p:spPr>
            <a:xfrm>
              <a:off x="10796864" y="5754537"/>
              <a:ext cx="3318133" cy="64633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용어집 검색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PostgreSQL+pgvector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관련자료 검색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(Azure AI Search),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유사도 검색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(Vector DB)(Python/</a:t>
              </a:r>
              <a:r>
                <a:rPr lang="en-US" altLang="ko-KR" sz="1200" dirty="0" err="1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FastAPI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독립 서비스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</a:t>
              </a:r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761E7839-244B-8D73-D11F-98D65BFB5385}"/>
              </a:ext>
            </a:extLst>
          </p:cNvPr>
          <p:cNvGrpSpPr/>
          <p:nvPr/>
        </p:nvGrpSpPr>
        <p:grpSpPr>
          <a:xfrm>
            <a:off x="9957058" y="6721358"/>
            <a:ext cx="4157939" cy="524623"/>
            <a:chOff x="9957058" y="6721358"/>
            <a:chExt cx="4157939" cy="524623"/>
          </a:xfrm>
        </p:grpSpPr>
        <p:sp>
          <p:nvSpPr>
            <p:cNvPr id="78" name="Shape 4">
              <a:extLst>
                <a:ext uri="{FF2B5EF4-FFF2-40B4-BE49-F238E27FC236}">
                  <a16:creationId xmlns:a16="http://schemas.microsoft.com/office/drawing/2014/main" id="{635DEAA5-8C07-ED31-3CA9-35C009FF41D6}"/>
                </a:ext>
              </a:extLst>
            </p:cNvPr>
            <p:cNvSpPr/>
            <p:nvPr/>
          </p:nvSpPr>
          <p:spPr>
            <a:xfrm>
              <a:off x="10267692" y="6875913"/>
              <a:ext cx="434578" cy="16764"/>
            </a:xfrm>
            <a:prstGeom prst="roundRect">
              <a:avLst>
                <a:gd name="adj" fmla="val 399285"/>
              </a:avLst>
            </a:prstGeom>
            <a:solidFill>
              <a:srgbClr val="54BD94"/>
            </a:solidFill>
            <a:ln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9" name="Shape 5">
              <a:extLst>
                <a:ext uri="{FF2B5EF4-FFF2-40B4-BE49-F238E27FC236}">
                  <a16:creationId xmlns:a16="http://schemas.microsoft.com/office/drawing/2014/main" id="{A90A8EAD-F082-7D13-F247-25FDF48EC3B2}"/>
                </a:ext>
              </a:extLst>
            </p:cNvPr>
            <p:cNvSpPr/>
            <p:nvPr/>
          </p:nvSpPr>
          <p:spPr>
            <a:xfrm>
              <a:off x="9957058" y="6721358"/>
              <a:ext cx="325874" cy="325874"/>
            </a:xfrm>
            <a:prstGeom prst="roundRect">
              <a:avLst>
                <a:gd name="adj" fmla="val 18673"/>
              </a:avLst>
            </a:prstGeom>
            <a:solidFill>
              <a:srgbClr val="54BD94"/>
            </a:solidFill>
            <a:ln/>
            <a:effectLst>
              <a:outerShdw blurRad="217170" algn="bl" rotWithShape="0">
                <a:srgbClr val="333333">
                  <a:alpha val="10000"/>
                </a:srgbClr>
              </a:outerShdw>
            </a:effectLst>
          </p:spPr>
          <p:txBody>
            <a:bodyPr lIns="0" tIns="0" rIns="0" bIns="0" anchor="ctr" anchorCtr="1"/>
            <a:lstStyle/>
            <a:p>
              <a:r>
                <a:rPr lang="en-US" altLang="ko-KR" b="1" dirty="0">
                  <a:latin typeface="+mn-ea"/>
                </a:rPr>
                <a:t>6</a:t>
              </a:r>
              <a:endParaRPr lang="ko-KR" altLang="en-US" b="1" dirty="0">
                <a:latin typeface="+mn-ea"/>
              </a:endParaRPr>
            </a:p>
          </p:txBody>
        </p:sp>
        <p:sp>
          <p:nvSpPr>
            <p:cNvPr id="80" name="Text 7">
              <a:extLst>
                <a:ext uri="{FF2B5EF4-FFF2-40B4-BE49-F238E27FC236}">
                  <a16:creationId xmlns:a16="http://schemas.microsoft.com/office/drawing/2014/main" id="{099DE2C0-D3ED-ECB3-4966-C93F6AE25BC4}"/>
                </a:ext>
              </a:extLst>
            </p:cNvPr>
            <p:cNvSpPr/>
            <p:nvPr/>
          </p:nvSpPr>
          <p:spPr>
            <a:xfrm>
              <a:off x="10796865" y="6748504"/>
              <a:ext cx="1810941" cy="27158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>
                <a:lnSpc>
                  <a:spcPts val="2100"/>
                </a:lnSpc>
              </a:pPr>
              <a:r>
                <a:rPr lang="en-US" altLang="ko-KR" dirty="0">
                  <a:solidFill>
                    <a:srgbClr val="333333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Nanum Gothic Extra Bold" pitchFamily="34" charset="-120"/>
                </a:rPr>
                <a:t>Notification</a:t>
              </a:r>
              <a:endParaRPr lang="en-US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81" name="Text 8">
              <a:extLst>
                <a:ext uri="{FF2B5EF4-FFF2-40B4-BE49-F238E27FC236}">
                  <a16:creationId xmlns:a16="http://schemas.microsoft.com/office/drawing/2014/main" id="{31736BF7-8AA2-AE0D-915B-A9676B2565B1}"/>
                </a:ext>
              </a:extLst>
            </p:cNvPr>
            <p:cNvSpPr/>
            <p:nvPr/>
          </p:nvSpPr>
          <p:spPr>
            <a:xfrm>
              <a:off x="10796864" y="7042848"/>
              <a:ext cx="3318133" cy="20313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0000"/>
                </a:lnSpc>
                <a:buNone/>
              </a:pP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이메일 알림 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(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 시작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회의록 확정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, </a:t>
              </a:r>
              <a:r>
                <a:rPr lang="ko-KR" altLang="en-US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참여자 초대</a:t>
              </a:r>
              <a:r>
                <a:rPr lang="en-US" altLang="ko-KR" sz="1200" dirty="0">
                  <a:solidFill>
                    <a:srgbClr val="333333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Nanum Gothic" pitchFamily="34" charset="-120"/>
                </a:rPr>
                <a:t>)</a:t>
              </a:r>
            </a:p>
          </p:txBody>
        </p:sp>
      </p:grpSp>
      <p:sp>
        <p:nvSpPr>
          <p:cNvPr id="82" name="Text 1">
            <a:extLst>
              <a:ext uri="{FF2B5EF4-FFF2-40B4-BE49-F238E27FC236}">
                <a16:creationId xmlns:a16="http://schemas.microsoft.com/office/drawing/2014/main" id="{B50D19C9-EC2D-5DE6-96EA-4B9AC18D36AC}"/>
              </a:ext>
            </a:extLst>
          </p:cNvPr>
          <p:cNvSpPr/>
          <p:nvPr/>
        </p:nvSpPr>
        <p:spPr>
          <a:xfrm>
            <a:off x="9957058" y="1422763"/>
            <a:ext cx="4183439" cy="525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ko-KR" altLang="en-US" sz="2800" b="1" err="1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마이크로서비스</a:t>
            </a:r>
            <a:r>
              <a:rPr lang="ko-KR" altLang="en-US" sz="2800" b="1" dirty="0">
                <a:solidFill>
                  <a:srgbClr val="333333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Nanum Gothic Extra Bold" pitchFamily="34" charset="-120"/>
              </a:rPr>
              <a:t> 구성</a:t>
            </a:r>
          </a:p>
        </p:txBody>
      </p:sp>
      <p:pic>
        <p:nvPicPr>
          <p:cNvPr id="89" name="그림 88">
            <a:extLst>
              <a:ext uri="{FF2B5EF4-FFF2-40B4-BE49-F238E27FC236}">
                <a16:creationId xmlns:a16="http://schemas.microsoft.com/office/drawing/2014/main" id="{273D71B9-4AAC-D0B5-7BFB-7AFAD2D51B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35" t="12253" r="4297" b="17066"/>
          <a:stretch>
            <a:fillRect/>
          </a:stretch>
        </p:blipFill>
        <p:spPr>
          <a:xfrm>
            <a:off x="562386" y="1956163"/>
            <a:ext cx="9099669" cy="4771691"/>
          </a:xfrm>
          <a:prstGeom prst="rect">
            <a:avLst/>
          </a:prstGeom>
        </p:spPr>
      </p:pic>
      <p:pic>
        <p:nvPicPr>
          <p:cNvPr id="91" name="그림 90">
            <a:extLst>
              <a:ext uri="{FF2B5EF4-FFF2-40B4-BE49-F238E27FC236}">
                <a16:creationId xmlns:a16="http://schemas.microsoft.com/office/drawing/2014/main" id="{A36C5022-979E-8FD3-D6BC-1E4AA409F0D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413" y="6866965"/>
            <a:ext cx="1723400" cy="866030"/>
          </a:xfrm>
          <a:prstGeom prst="rect">
            <a:avLst/>
          </a:prstGeom>
        </p:spPr>
      </p:pic>
      <p:sp>
        <p:nvSpPr>
          <p:cNvPr id="92" name="사각형: 둥근 모서리 91">
            <a:extLst>
              <a:ext uri="{FF2B5EF4-FFF2-40B4-BE49-F238E27FC236}">
                <a16:creationId xmlns:a16="http://schemas.microsoft.com/office/drawing/2014/main" id="{9CA354B4-86BD-4D0D-FACF-23E1725ACC93}"/>
              </a:ext>
            </a:extLst>
          </p:cNvPr>
          <p:cNvSpPr/>
          <p:nvPr/>
        </p:nvSpPr>
        <p:spPr>
          <a:xfrm>
            <a:off x="3799225" y="6610612"/>
            <a:ext cx="5486400" cy="1077492"/>
          </a:xfrm>
          <a:prstGeom prst="roundRect">
            <a:avLst>
              <a:gd name="adj" fmla="val 10267"/>
            </a:avLst>
          </a:prstGeom>
          <a:solidFill>
            <a:srgbClr val="E0E0E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ko-KR" altLang="en-US" sz="16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핵심 설계 원칙</a:t>
            </a:r>
            <a:endParaRPr lang="en-US" altLang="ko-KR" sz="16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•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서비스 독립성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각 서비스는 독립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DB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보유</a:t>
            </a:r>
            <a:endParaRPr lang="en-US" altLang="ko-KR" sz="12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•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이벤트 기반 통신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Azure Event Hubs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통한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Pub/Sub (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비동기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•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선택적 동기 통신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Meeting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→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AI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즉시 응답 필요 시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REST API (Partnership)</a:t>
            </a:r>
            <a:endParaRPr lang="ko-KR" altLang="en-US" sz="12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1720</Words>
  <Application>Microsoft Office PowerPoint</Application>
  <PresentationFormat>사용자 지정</PresentationFormat>
  <Paragraphs>273</Paragraphs>
  <Slides>16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2" baseType="lpstr">
      <vt:lpstr>Arial</vt:lpstr>
      <vt:lpstr>나눔고딕 ExtraBold</vt:lpstr>
      <vt:lpstr>Nanum Gothic</vt:lpstr>
      <vt:lpstr>Nanum Gothic Extra Bold</vt:lpstr>
      <vt:lpstr>나눔고딕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동희 유</cp:lastModifiedBy>
  <cp:revision>168</cp:revision>
  <dcterms:created xsi:type="dcterms:W3CDTF">2025-10-30T02:13:38Z</dcterms:created>
  <dcterms:modified xsi:type="dcterms:W3CDTF">2025-10-30T09:17:09Z</dcterms:modified>
</cp:coreProperties>
</file>