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5" r:id="rId1"/>
    <p:sldMasterId id="2147483695" r:id="rId2"/>
  </p:sldMasterIdLst>
  <p:notesMasterIdLst>
    <p:notesMasterId r:id="rId20"/>
  </p:notesMasterIdLst>
  <p:sldIdLst>
    <p:sldId id="256" r:id="rId3"/>
    <p:sldId id="257" r:id="rId4"/>
    <p:sldId id="273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8" r:id="rId18"/>
    <p:sldId id="274" r:id="rId19"/>
  </p:sldIdLst>
  <p:sldSz cx="14630400" cy="8229600"/>
  <p:notesSz cx="8229600" cy="14630400"/>
  <p:embeddedFontLst>
    <p:embeddedFont>
      <p:font typeface="Nanum Gothic" panose="020B0600000101010101" charset="-127"/>
      <p:regular r:id="rId21"/>
    </p:embeddedFont>
    <p:embeddedFont>
      <p:font typeface="Nanum Gothic Extra Bold" panose="020B0600000101010101" charset="-127"/>
      <p:regular r:id="rId22"/>
    </p:embeddedFont>
    <p:embeddedFont>
      <p:font typeface="나눔고딕" panose="020D0604000000000000" pitchFamily="50" charset="-127"/>
      <p:regular r:id="rId23"/>
      <p:bold r:id="rId24"/>
    </p:embeddedFont>
    <p:embeddedFont>
      <p:font typeface="나눔고딕 ExtraBold" panose="020D0904000000000000" pitchFamily="50" charset="-127"/>
      <p:bold r:id="rId25"/>
    </p:embeddedFont>
    <p:embeddedFont>
      <p:font typeface="나눔스퀘어 네오 variable Heavy" panose="00000500000000000000" pitchFamily="2" charset="-127"/>
      <p:bold r:id="rId26"/>
    </p:embeddedFont>
    <p:embeddedFont>
      <p:font typeface="맑은 고딕" panose="020B0503020000020004" pitchFamily="50" charset="-127"/>
      <p:regular r:id="rId27"/>
      <p:bold r:id="rId2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7967A35-B20D-4C9F-B5C9-93376E2A4FDA}">
          <p14:sldIdLst>
            <p14:sldId id="256"/>
            <p14:sldId id="257"/>
            <p14:sldId id="273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8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637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4" pos="299" userDrawn="1">
          <p15:clr>
            <a:srgbClr val="A4A3A4"/>
          </p15:clr>
        </p15:guide>
        <p15:guide id="5" pos="6763" userDrawn="1">
          <p15:clr>
            <a:srgbClr val="A4A3A4"/>
          </p15:clr>
        </p15:guide>
        <p15:guide id="6" pos="2476" userDrawn="1">
          <p15:clr>
            <a:srgbClr val="A4A3A4"/>
          </p15:clr>
        </p15:guide>
        <p15:guide id="7" pos="3451" userDrawn="1">
          <p15:clr>
            <a:srgbClr val="A4A3A4"/>
          </p15:clr>
        </p15:guide>
        <p15:guide id="8" pos="412" userDrawn="1">
          <p15:clr>
            <a:srgbClr val="A4A3A4"/>
          </p15:clr>
        </p15:guide>
        <p15:guide id="9" pos="8804" userDrawn="1">
          <p15:clr>
            <a:srgbClr val="A4A3A4"/>
          </p15:clr>
        </p15:guide>
        <p15:guide id="10" pos="4948" userDrawn="1">
          <p15:clr>
            <a:srgbClr val="A4A3A4"/>
          </p15:clr>
        </p15:guide>
        <p15:guide id="11" pos="2363" userDrawn="1">
          <p15:clr>
            <a:srgbClr val="A4A3A4"/>
          </p15:clr>
        </p15:guide>
        <p15:guide id="12" pos="2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B3F9"/>
    <a:srgbClr val="F66462"/>
    <a:srgbClr val="F9B233"/>
    <a:srgbClr val="F79700"/>
    <a:srgbClr val="54BD94"/>
    <a:srgbClr val="00AA00"/>
    <a:srgbClr val="4DD5A7"/>
    <a:srgbClr val="9E9E9E"/>
    <a:srgbClr val="E0E0E0"/>
    <a:srgbClr val="60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390" y="312"/>
      </p:cViewPr>
      <p:guideLst>
        <p:guide orient="horz" pos="2637"/>
        <p:guide pos="4608"/>
        <p:guide pos="299"/>
        <p:guide pos="6763"/>
        <p:guide pos="2476"/>
        <p:guide pos="3451"/>
        <p:guide pos="412"/>
        <p:guide pos="8804"/>
        <p:guide pos="4948"/>
        <p:guide pos="2363"/>
        <p:guide pos="2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13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0">
            <a:extLst>
              <a:ext uri="{FF2B5EF4-FFF2-40B4-BE49-F238E27FC236}">
                <a16:creationId xmlns:a16="http://schemas.microsoft.com/office/drawing/2014/main" id="{E4B66BD0-0589-15D0-99F8-1B15126B0D10}"/>
              </a:ext>
            </a:extLst>
          </p:cNvPr>
          <p:cNvSpPr/>
          <p:nvPr userDrawn="1"/>
        </p:nvSpPr>
        <p:spPr>
          <a:xfrm>
            <a:off x="0" y="-107005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0">
            <a:extLst>
              <a:ext uri="{FF2B5EF4-FFF2-40B4-BE49-F238E27FC236}">
                <a16:creationId xmlns:a16="http://schemas.microsoft.com/office/drawing/2014/main" id="{705829AC-D8DC-B22D-C170-61E5C0AA19A6}"/>
              </a:ext>
            </a:extLst>
          </p:cNvPr>
          <p:cNvSpPr/>
          <p:nvPr userDrawn="1"/>
        </p:nvSpPr>
        <p:spPr>
          <a:xfrm>
            <a:off x="474662" y="1270000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FC1194-0E4D-A926-3305-0AB35C894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E918898-CD5F-8D85-1F57-0DC32DA31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1307-1F55-4849-8475-03D22BB34E66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36634D5-948F-5009-0F75-BF5C2B6C9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DBAE676-F80F-897D-39D7-CD9812CE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65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B4B33FC-9C4A-E0D5-8481-9D4DF4C43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F9602A3-9C6D-25EE-E579-ED8C6F784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날짜 개체 틀 3">
            <a:extLst>
              <a:ext uri="{FF2B5EF4-FFF2-40B4-BE49-F238E27FC236}">
                <a16:creationId xmlns:a16="http://schemas.microsoft.com/office/drawing/2014/main" id="{D719D062-CB2F-AA3C-F070-D97437327B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ko-KR" altLang="en-US" dirty="0" err="1"/>
              <a:t>커피마시는</a:t>
            </a:r>
            <a:r>
              <a:rPr lang="ko-KR" altLang="en-US" dirty="0"/>
              <a:t> </a:t>
            </a:r>
            <a:r>
              <a:rPr lang="ko-KR" altLang="en-US" dirty="0" err="1"/>
              <a:t>쿼카</a:t>
            </a:r>
            <a:r>
              <a:rPr lang="ko-KR" altLang="en-US" dirty="0"/>
              <a:t> 팀</a:t>
            </a:r>
          </a:p>
        </p:txBody>
      </p:sp>
    </p:spTree>
    <p:extLst>
      <p:ext uri="{BB962C8B-B14F-4D97-AF65-F5344CB8AC3E}">
        <p14:creationId xmlns:p14="http://schemas.microsoft.com/office/powerpoint/2010/main" val="221780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D00E8F-F502-9842-556D-2E7CFEFB7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200"/>
            <a:ext cx="10972800" cy="28654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E96CBC6-3FE3-A46A-B2DD-975B8AAC11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763"/>
            <a:ext cx="10972800" cy="19859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E90D6F-C100-DBF6-EBD9-A3B4A1CA1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1B44A9E-4400-FABF-85ED-3AE153C58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8AB74AA-DFE1-833D-0FDC-B3C66F66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2820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8D6A79-562C-8096-7E37-D8515E461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3C05E7B-D6B7-D1BE-4A8D-0945710E4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81DCC-1E48-F5EF-1A06-86FAA2445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459AA1-EA09-EAED-C21C-261C78F16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271A47A-82F9-ACB7-BEE6-9A8EEFE0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290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0B6F7A-F364-A4DD-6EDA-A770693DC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538" y="2051050"/>
            <a:ext cx="12619037" cy="34242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920BF53-1870-C3A9-4252-2705C4430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8538" y="5507038"/>
            <a:ext cx="12619037" cy="18002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E7005A0-AC88-108E-7F77-BD66DBAC0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26C1FC-656C-59AC-4ADB-0B38AD6DB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B10EC2-59D6-B59F-D67A-DD5FBE055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1045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DD6AC1-C250-4457-5C4A-E01E61E2C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8915CEE-11A5-C43B-F26E-F1874BCFCA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6475" y="2190750"/>
            <a:ext cx="6232525" cy="52212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4C66A2A-065D-50A3-1A2D-D5B287D98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1400" y="2190750"/>
            <a:ext cx="6232525" cy="52212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4C497C5-7E12-22D7-A9E8-D8F8EBABC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BCEAA67-86C6-5A2F-8E01-B9ED725C8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2DC4DD-9D59-A139-3352-9169F4C80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330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ED16C4-F27F-4890-EF81-B02EFA9C4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63" y="438150"/>
            <a:ext cx="12619037" cy="159067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9BB795-1C13-3E28-7969-3C977EEE4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8063" y="2017713"/>
            <a:ext cx="6189662" cy="989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6C18E1E-A408-D14D-9570-8314C3EE1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8063" y="3006725"/>
            <a:ext cx="6189662" cy="44211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8F1100A-FFDD-FFAB-5D5C-852E5FD8A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407275" y="2017713"/>
            <a:ext cx="6219825" cy="989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A56F82A-A95C-8C5F-9F4F-B889A9614F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407275" y="3006725"/>
            <a:ext cx="6219825" cy="44211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8635B88-2E03-C061-BF02-F83FEAC3B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FD368BD-5044-AC36-5B95-447434342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748350E-207E-2C58-5DD0-9669AA87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8597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46DE86-8812-673D-48BD-28890CB57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FBA4947-EAD9-1E71-2FC1-C6C7BC5FD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CBD6194-4334-6EF8-96ED-BCF166C9F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5993372-7E5C-AD55-2176-6C4CA2A5E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1807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B83B958-65BD-5130-9034-1A8072DEF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9A646F9-C66C-5C3C-5212-1BCE8B4CF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A05D84C-9CB8-ED8E-4B35-9DEC0A0ED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366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E39102-2ED2-CE39-2269-61E2BF853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63" y="549275"/>
            <a:ext cx="4718050" cy="1919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E857A0A-9D91-DC86-B7F3-FC5294236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9825" y="1184275"/>
            <a:ext cx="7407275" cy="58483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88E88C7-13BC-413B-8C7A-BAFD7D68E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8063" y="2468563"/>
            <a:ext cx="4718050" cy="4573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21A99D-E128-1126-1AC1-F4268C60A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BFA4AB4-33FA-CE5B-616C-2EA79E925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99C1F37-E140-3313-24B4-0B34243C8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473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B4B33FC-9C4A-E0D5-8481-9D4DF4C43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F9602A3-9C6D-25EE-E579-ED8C6F784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날짜 개체 틀 3">
            <a:extLst>
              <a:ext uri="{FF2B5EF4-FFF2-40B4-BE49-F238E27FC236}">
                <a16:creationId xmlns:a16="http://schemas.microsoft.com/office/drawing/2014/main" id="{D719D062-CB2F-AA3C-F070-D97437327B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ko-KR" altLang="en-US" dirty="0" err="1"/>
              <a:t>커피마시는</a:t>
            </a:r>
            <a:r>
              <a:rPr lang="ko-KR" altLang="en-US" dirty="0"/>
              <a:t> </a:t>
            </a:r>
            <a:r>
              <a:rPr lang="ko-KR" altLang="en-US" dirty="0" err="1"/>
              <a:t>쿼카</a:t>
            </a:r>
            <a:r>
              <a:rPr lang="ko-KR" altLang="en-US" dirty="0"/>
              <a:t> 팀</a:t>
            </a:r>
          </a:p>
        </p:txBody>
      </p:sp>
      <p:sp>
        <p:nvSpPr>
          <p:cNvPr id="14" name="Shape 0">
            <a:extLst>
              <a:ext uri="{FF2B5EF4-FFF2-40B4-BE49-F238E27FC236}">
                <a16:creationId xmlns:a16="http://schemas.microsoft.com/office/drawing/2014/main" id="{D51A39E8-0BCB-7924-86FD-E92CE278DC9E}"/>
              </a:ext>
            </a:extLst>
          </p:cNvPr>
          <p:cNvSpPr/>
          <p:nvPr userDrawn="1"/>
        </p:nvSpPr>
        <p:spPr>
          <a:xfrm>
            <a:off x="474662" y="2660072"/>
            <a:ext cx="11135447" cy="5055177"/>
          </a:xfrm>
          <a:prstGeom prst="rect">
            <a:avLst/>
          </a:prstGeom>
          <a:solidFill>
            <a:srgbClr val="FFFFFF">
              <a:alpha val="92000"/>
            </a:srgbClr>
          </a:solidFill>
          <a:ln/>
          <a:effectLst>
            <a:softEdge rad="3175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5DFFD2D3-D716-6ACF-D735-90565EAE1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90" y="438150"/>
            <a:ext cx="13681075" cy="796925"/>
          </a:xfrm>
        </p:spPr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2301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AA56E7-D950-03EC-145F-A7164BA76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63" y="549275"/>
            <a:ext cx="4718050" cy="1919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F21DBB2-18A6-78D9-39E1-5EC0EAD8B2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9825" y="1184275"/>
            <a:ext cx="7407275" cy="58483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5CF032E-9333-8BEC-784E-79DFE849A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8063" y="2468563"/>
            <a:ext cx="4718050" cy="4573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811E9E-FADB-96D6-B602-7917AFB13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8061715-ED70-4DB0-9FAA-91F964141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30A0830-A423-10B0-13F0-A877E79A7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7305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940857-ED38-7007-1E19-1380A2FBB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6825DB2-DA8B-DC61-8F97-38D467402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C1F767F-0575-6A8D-8860-FEF02E15B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3F4EFC7-AB1B-F52D-76D8-0EAAE1B05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EF1C16-E22F-D2BC-F64E-EF28A782A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3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265E4E5-5B5C-A700-DC63-1E29D4D327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469563" y="438150"/>
            <a:ext cx="3154362" cy="6973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1535871-6ABD-4CB6-9E3D-371D26E066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6475" y="438150"/>
            <a:ext cx="9310688" cy="6973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A2D1A-F956-C34C-D85C-788849F08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6F08A31-FC5A-B259-EAD7-4A2D3BC22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DCC9DC-A23D-9A67-1647-33B78074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953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132F72-1327-5828-9708-ADC90E783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538" y="2051050"/>
            <a:ext cx="12619037" cy="3424238"/>
          </a:xfrm>
        </p:spPr>
        <p:txBody>
          <a:bodyPr anchor="b">
            <a:normAutofit/>
          </a:bodyPr>
          <a:lstStyle>
            <a:lvl1pPr>
              <a:defRPr sz="44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19F9D1A-E2D3-BD23-35B5-B6A52D7AD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8538" y="5507038"/>
            <a:ext cx="12619037" cy="180022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82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88D0C82-3781-3AB6-6311-1C9170CD1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6B95D86-47DE-DD40-27D9-91E4443F9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2DDD7F27-C6EE-4B51-9509-7B98CBD65C2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0D920E30-2FD8-E121-6838-5B4EF0331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ko-KR" altLang="en-US"/>
              <a:t>커피마시는 쿼카 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BDFFB9-FDE9-4A13-3C9C-BF541D100C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200"/>
            <a:ext cx="10972800" cy="2865438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A7E4851-E2DE-BDCD-7E3D-4140D0CD3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763"/>
            <a:ext cx="10972800" cy="1985962"/>
          </a:xfrm>
        </p:spPr>
        <p:txBody>
          <a:bodyPr>
            <a:no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051A8B-C92B-846D-B1B5-7101CABD4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51A58B-43F2-87AD-F240-B1C4BA097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EDFDE2B7-2F57-0203-5581-386749A84F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ko-KR" altLang="en-US" dirty="0" err="1"/>
              <a:t>커피마시는</a:t>
            </a:r>
            <a:r>
              <a:rPr lang="ko-KR" altLang="en-US" dirty="0"/>
              <a:t> </a:t>
            </a:r>
            <a:r>
              <a:rPr lang="ko-KR" altLang="en-US" dirty="0" err="1"/>
              <a:t>쿼카</a:t>
            </a:r>
            <a:r>
              <a:rPr lang="ko-KR" altLang="en-US" dirty="0"/>
              <a:t> 팀</a:t>
            </a:r>
          </a:p>
        </p:txBody>
      </p:sp>
    </p:spTree>
    <p:extLst>
      <p:ext uri="{BB962C8B-B14F-4D97-AF65-F5344CB8AC3E}">
        <p14:creationId xmlns:p14="http://schemas.microsoft.com/office/powerpoint/2010/main" val="210854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소제목없는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0">
            <a:extLst>
              <a:ext uri="{FF2B5EF4-FFF2-40B4-BE49-F238E27FC236}">
                <a16:creationId xmlns:a16="http://schemas.microsoft.com/office/drawing/2014/main" id="{64677122-4B1D-6A1C-F125-45F1B07E9B78}"/>
              </a:ext>
            </a:extLst>
          </p:cNvPr>
          <p:cNvSpPr/>
          <p:nvPr userDrawn="1"/>
        </p:nvSpPr>
        <p:spPr>
          <a:xfrm>
            <a:off x="474662" y="1270000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35EF8DA1-19A0-F580-0AF9-57A6A3376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662" y="438150"/>
            <a:ext cx="13681075" cy="796925"/>
          </a:xfrm>
        </p:spPr>
        <p:txBody>
          <a:bodyPr/>
          <a:lstStyle>
            <a:lvl1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FEEEE45-7001-587B-4AA0-2E32D5E31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050" y="1585609"/>
            <a:ext cx="13322300" cy="6021691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  <a:lvl2pPr marL="685800" indent="-228600">
              <a:lnSpc>
                <a:spcPct val="120000"/>
              </a:lnSpc>
              <a:buFont typeface="Wingdings" panose="05000000000000000000" pitchFamily="2" charset="2"/>
              <a:buChar char="u"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2pPr>
            <a:lvl3pPr marL="1143000" indent="-228600">
              <a:lnSpc>
                <a:spcPct val="120000"/>
              </a:lnSpc>
              <a:buFont typeface="Wingdings" panose="05000000000000000000" pitchFamily="2" charset="2"/>
              <a:buChar char="§"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3pPr>
            <a:lvl4pPr marL="1600200" indent="-228600">
              <a:lnSpc>
                <a:spcPct val="120000"/>
              </a:lnSpc>
              <a:buFont typeface="Wingdings" panose="05000000000000000000" pitchFamily="2" charset="2"/>
              <a:buChar char="ü"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4pPr>
            <a:lvl5pPr>
              <a:lnSpc>
                <a:spcPct val="120000"/>
              </a:lnSpc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2575FC-4E94-0C5F-8E78-E51BD119E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b"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6C4451B-CB92-A277-AE61-460B45A0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A7BDFAC5-9FEA-C1C9-8874-528C30DA0B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ko-KR" altLang="en-US" dirty="0" err="1"/>
              <a:t>커피마시는</a:t>
            </a:r>
            <a:r>
              <a:rPr lang="ko-KR" altLang="en-US" dirty="0"/>
              <a:t> </a:t>
            </a:r>
            <a:r>
              <a:rPr lang="ko-KR" altLang="en-US" dirty="0" err="1"/>
              <a:t>쿼카</a:t>
            </a:r>
            <a:r>
              <a:rPr lang="ko-KR" altLang="en-US" dirty="0"/>
              <a:t> 팀</a:t>
            </a:r>
          </a:p>
        </p:txBody>
      </p:sp>
    </p:spTree>
    <p:extLst>
      <p:ext uri="{BB962C8B-B14F-4D97-AF65-F5344CB8AC3E}">
        <p14:creationId xmlns:p14="http://schemas.microsoft.com/office/powerpoint/2010/main" val="1750340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소제목없는 빈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0">
            <a:extLst>
              <a:ext uri="{FF2B5EF4-FFF2-40B4-BE49-F238E27FC236}">
                <a16:creationId xmlns:a16="http://schemas.microsoft.com/office/drawing/2014/main" id="{D7FB6D69-9194-B3E0-0127-5CE23290D319}"/>
              </a:ext>
            </a:extLst>
          </p:cNvPr>
          <p:cNvSpPr/>
          <p:nvPr userDrawn="1"/>
        </p:nvSpPr>
        <p:spPr>
          <a:xfrm>
            <a:off x="0" y="-107005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FE4831E3-2AFF-F60B-409C-7D84BBE8B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E1180F0-992C-7F76-F4EA-1BDAD8F81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ko-KR" altLang="en-US"/>
              <a:t>커피마시는 쿼카 팀</a:t>
            </a:r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AE3BC75-330E-131C-7111-B2A11FA0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E2E4BF6-1E43-544A-0A29-5C90D6420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405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0">
            <a:extLst>
              <a:ext uri="{FF2B5EF4-FFF2-40B4-BE49-F238E27FC236}">
                <a16:creationId xmlns:a16="http://schemas.microsoft.com/office/drawing/2014/main" id="{347F3E60-EABD-AB58-0155-244F51F35007}"/>
              </a:ext>
            </a:extLst>
          </p:cNvPr>
          <p:cNvSpPr/>
          <p:nvPr userDrawn="1"/>
        </p:nvSpPr>
        <p:spPr>
          <a:xfrm>
            <a:off x="481146" y="1247298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10" name="Shape 0">
            <a:extLst>
              <a:ext uri="{FF2B5EF4-FFF2-40B4-BE49-F238E27FC236}">
                <a16:creationId xmlns:a16="http://schemas.microsoft.com/office/drawing/2014/main" id="{A7A3A512-6222-106E-20CF-4E93510396A8}"/>
              </a:ext>
            </a:extLst>
          </p:cNvPr>
          <p:cNvSpPr/>
          <p:nvPr userDrawn="1"/>
        </p:nvSpPr>
        <p:spPr>
          <a:xfrm>
            <a:off x="474662" y="1270000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30AB145-D0CD-0840-4D7B-27F22677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91" y="438150"/>
            <a:ext cx="13491113" cy="796925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448377-3B47-97B0-8517-4EFBC6A7B6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334564"/>
            <a:ext cx="13311726" cy="727599"/>
          </a:xfrm>
        </p:spPr>
        <p:txBody>
          <a:bodyPr anchor="ctr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017C8BF-40EF-BF2B-CCA4-84105D1D89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622" y="2243138"/>
            <a:ext cx="13311727" cy="5384800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7D8C8CE-63F4-394B-DB57-8651D35B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1307-1F55-4849-8475-03D22BB34E66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AA1B45A-7132-0BDB-B38A-522985939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D15E919-4AD5-834B-6257-530E4193B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7861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반반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0">
            <a:extLst>
              <a:ext uri="{FF2B5EF4-FFF2-40B4-BE49-F238E27FC236}">
                <a16:creationId xmlns:a16="http://schemas.microsoft.com/office/drawing/2014/main" id="{347F3E60-EABD-AB58-0155-244F51F35007}"/>
              </a:ext>
            </a:extLst>
          </p:cNvPr>
          <p:cNvSpPr/>
          <p:nvPr userDrawn="1"/>
        </p:nvSpPr>
        <p:spPr>
          <a:xfrm>
            <a:off x="481145" y="1237573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10" name="Shape 0">
            <a:extLst>
              <a:ext uri="{FF2B5EF4-FFF2-40B4-BE49-F238E27FC236}">
                <a16:creationId xmlns:a16="http://schemas.microsoft.com/office/drawing/2014/main" id="{A7A3A512-6222-106E-20CF-4E93510396A8}"/>
              </a:ext>
            </a:extLst>
          </p:cNvPr>
          <p:cNvSpPr/>
          <p:nvPr userDrawn="1"/>
        </p:nvSpPr>
        <p:spPr>
          <a:xfrm>
            <a:off x="484391" y="1422400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30AB145-D0CD-0840-4D7B-27F22677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91" y="438150"/>
            <a:ext cx="13491113" cy="796925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448377-3B47-97B0-8517-4EFBC6A7B6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334564"/>
            <a:ext cx="6436568" cy="727599"/>
          </a:xfrm>
        </p:spPr>
        <p:txBody>
          <a:bodyPr anchor="ctr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017C8BF-40EF-BF2B-CCA4-84105D1D89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623" y="2243138"/>
            <a:ext cx="6436568" cy="5384800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7D8C8CE-63F4-394B-DB57-8651D35B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1307-1F55-4849-8475-03D22BB34E66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AA1B45A-7132-0BDB-B38A-522985939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D15E919-4AD5-834B-6257-530E4193B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텍스트 개체 틀 2">
            <a:extLst>
              <a:ext uri="{FF2B5EF4-FFF2-40B4-BE49-F238E27FC236}">
                <a16:creationId xmlns:a16="http://schemas.microsoft.com/office/drawing/2014/main" id="{CACBDE28-AA28-D4F7-A126-42438DE98A5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324928" y="1333382"/>
            <a:ext cx="6436568" cy="727599"/>
          </a:xfrm>
        </p:spPr>
        <p:txBody>
          <a:bodyPr anchor="ctr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12" name="내용 개체 틀 3">
            <a:extLst>
              <a:ext uri="{FF2B5EF4-FFF2-40B4-BE49-F238E27FC236}">
                <a16:creationId xmlns:a16="http://schemas.microsoft.com/office/drawing/2014/main" id="{CA2FC7EB-20B1-7D0E-F849-E1225E16358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325773" y="2241956"/>
            <a:ext cx="6436568" cy="5384800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</p:spTree>
    <p:extLst>
      <p:ext uri="{BB962C8B-B14F-4D97-AF65-F5344CB8AC3E}">
        <p14:creationId xmlns:p14="http://schemas.microsoft.com/office/powerpoint/2010/main" val="2457353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0">
            <a:extLst>
              <a:ext uri="{FF2B5EF4-FFF2-40B4-BE49-F238E27FC236}">
                <a16:creationId xmlns:a16="http://schemas.microsoft.com/office/drawing/2014/main" id="{67418EEC-BC8E-5B24-0A94-4F8DB5884965}"/>
              </a:ext>
            </a:extLst>
          </p:cNvPr>
          <p:cNvSpPr/>
          <p:nvPr userDrawn="1"/>
        </p:nvSpPr>
        <p:spPr>
          <a:xfrm>
            <a:off x="0" y="-107005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30AB145-D0CD-0840-4D7B-27F22677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91" y="438150"/>
            <a:ext cx="13491113" cy="796925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448377-3B47-97B0-8517-4EFBC6A7B6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334564"/>
            <a:ext cx="13311726" cy="727599"/>
          </a:xfrm>
        </p:spPr>
        <p:txBody>
          <a:bodyPr anchor="ctr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017C8BF-40EF-BF2B-CCA4-84105D1D89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622" y="2243138"/>
            <a:ext cx="13311727" cy="5384800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7D8C8CE-63F4-394B-DB57-8651D35B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1307-1F55-4849-8475-03D22BB34E66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AA1B45A-7132-0BDB-B38A-522985939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D15E919-4AD5-834B-6257-530E4193B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D7F27-C6EE-4B51-9509-7B98CBD65C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106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BCCD37C7-7BC0-7491-6F51-DB5403CCA8C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9" b="12643"/>
          <a:stretch>
            <a:fillRect/>
          </a:stretch>
        </p:blipFill>
        <p:spPr bwMode="auto">
          <a:xfrm>
            <a:off x="3678724" y="0"/>
            <a:ext cx="10951677" cy="8229600"/>
          </a:xfrm>
          <a:prstGeom prst="rect">
            <a:avLst/>
          </a:prstGeom>
          <a:noFill/>
          <a:effectLst>
            <a:softEdge rad="825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838AE4A-0954-BE5C-4CE5-7F8D3F0A0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90" y="438150"/>
            <a:ext cx="13681075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DEB0A1-10ED-2DAC-D103-21F30F491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603578"/>
            <a:ext cx="13322300" cy="6013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6CA316-A385-E8B4-5B10-21D636C1AD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ko-KR" altLang="en-US" dirty="0" err="1"/>
              <a:t>커피마시는</a:t>
            </a:r>
            <a:r>
              <a:rPr lang="ko-KR" altLang="en-US" dirty="0"/>
              <a:t> </a:t>
            </a:r>
            <a:r>
              <a:rPr lang="ko-KR" altLang="en-US" dirty="0" err="1"/>
              <a:t>쿼카</a:t>
            </a:r>
            <a:r>
              <a:rPr lang="ko-KR" altLang="en-US" dirty="0"/>
              <a:t> 팀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B28056-2F27-F404-5645-68A27ACA68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638" y="762793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972085-054F-711C-CA40-56F3206920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33038" y="7627938"/>
            <a:ext cx="3290887" cy="438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2DDD7F27-C6EE-4B51-9509-7B98CBD65C2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D2C3BBC-A24F-CA7A-529D-A78503EBD6A0}"/>
              </a:ext>
            </a:extLst>
          </p:cNvPr>
          <p:cNvGrpSpPr/>
          <p:nvPr userDrawn="1"/>
        </p:nvGrpSpPr>
        <p:grpSpPr>
          <a:xfrm>
            <a:off x="-539750" y="276951"/>
            <a:ext cx="482600" cy="7338402"/>
            <a:chOff x="-539750" y="276951"/>
            <a:chExt cx="482600" cy="7338402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9D8D3230-A7FD-756E-3CF9-C59F82D95A48}"/>
                </a:ext>
              </a:extLst>
            </p:cNvPr>
            <p:cNvSpPr/>
            <p:nvPr userDrawn="1"/>
          </p:nvSpPr>
          <p:spPr>
            <a:xfrm>
              <a:off x="-539750" y="1653623"/>
              <a:ext cx="482600" cy="542636"/>
            </a:xfrm>
            <a:prstGeom prst="rect">
              <a:avLst/>
            </a:prstGeom>
            <a:solidFill>
              <a:srgbClr val="73DFB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6A47A15-B867-8394-CE9D-2216033B909B}"/>
                </a:ext>
              </a:extLst>
            </p:cNvPr>
            <p:cNvSpPr/>
            <p:nvPr userDrawn="1"/>
          </p:nvSpPr>
          <p:spPr>
            <a:xfrm>
              <a:off x="-539750" y="2327360"/>
              <a:ext cx="482600" cy="542636"/>
            </a:xfrm>
            <a:prstGeom prst="rect">
              <a:avLst/>
            </a:prstGeom>
            <a:solidFill>
              <a:srgbClr val="F9B2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E066073-EBB7-D948-AD2B-D70A5840CA66}"/>
                </a:ext>
              </a:extLst>
            </p:cNvPr>
            <p:cNvSpPr/>
            <p:nvPr userDrawn="1"/>
          </p:nvSpPr>
          <p:spPr>
            <a:xfrm>
              <a:off x="-539750" y="3001097"/>
              <a:ext cx="482600" cy="542636"/>
            </a:xfrm>
            <a:prstGeom prst="rect">
              <a:avLst/>
            </a:prstGeom>
            <a:solidFill>
              <a:srgbClr val="6BB3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8BCF9AC5-A59D-8D1D-4983-CCF6611F5571}"/>
                </a:ext>
              </a:extLst>
            </p:cNvPr>
            <p:cNvSpPr/>
            <p:nvPr userDrawn="1"/>
          </p:nvSpPr>
          <p:spPr>
            <a:xfrm>
              <a:off x="-539750" y="4348571"/>
              <a:ext cx="482600" cy="542636"/>
            </a:xfrm>
            <a:prstGeom prst="rect">
              <a:avLst/>
            </a:prstGeom>
            <a:solidFill>
              <a:srgbClr val="F664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AA0878C3-4800-74E0-2F38-0A8F56AB3F98}"/>
                </a:ext>
              </a:extLst>
            </p:cNvPr>
            <p:cNvSpPr/>
            <p:nvPr userDrawn="1"/>
          </p:nvSpPr>
          <p:spPr>
            <a:xfrm>
              <a:off x="-539750" y="3674834"/>
              <a:ext cx="482600" cy="542636"/>
            </a:xfrm>
            <a:prstGeom prst="rect">
              <a:avLst/>
            </a:prstGeom>
            <a:solidFill>
              <a:srgbClr val="F797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60E22F0-690F-A9E9-2C0D-F8F96E428D72}"/>
                </a:ext>
              </a:extLst>
            </p:cNvPr>
            <p:cNvSpPr/>
            <p:nvPr userDrawn="1"/>
          </p:nvSpPr>
          <p:spPr>
            <a:xfrm>
              <a:off x="-539750" y="5022308"/>
              <a:ext cx="482600" cy="542636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DCBB6E21-0506-9671-18BA-BAE841CF93C5}"/>
                </a:ext>
              </a:extLst>
            </p:cNvPr>
            <p:cNvSpPr/>
            <p:nvPr userDrawn="1"/>
          </p:nvSpPr>
          <p:spPr>
            <a:xfrm>
              <a:off x="-539750" y="5696045"/>
              <a:ext cx="482600" cy="54263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528286FC-584F-277D-A434-6C593B0DE5C0}"/>
                </a:ext>
              </a:extLst>
            </p:cNvPr>
            <p:cNvSpPr/>
            <p:nvPr userDrawn="1"/>
          </p:nvSpPr>
          <p:spPr>
            <a:xfrm>
              <a:off x="-539750" y="6369782"/>
              <a:ext cx="482600" cy="557235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CC383AB3-BFBA-471A-16A5-553836ACBE97}"/>
                </a:ext>
              </a:extLst>
            </p:cNvPr>
            <p:cNvSpPr/>
            <p:nvPr userDrawn="1"/>
          </p:nvSpPr>
          <p:spPr>
            <a:xfrm>
              <a:off x="-539750" y="276951"/>
              <a:ext cx="482600" cy="557235"/>
            </a:xfrm>
            <a:prstGeom prst="rect">
              <a:avLst/>
            </a:prstGeom>
            <a:solidFill>
              <a:srgbClr val="F6FFF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846D43E9-2E69-C175-BDE1-B13B78B045C4}"/>
                </a:ext>
              </a:extLst>
            </p:cNvPr>
            <p:cNvSpPr/>
            <p:nvPr userDrawn="1"/>
          </p:nvSpPr>
          <p:spPr>
            <a:xfrm>
              <a:off x="-539750" y="965287"/>
              <a:ext cx="482600" cy="557235"/>
            </a:xfrm>
            <a:prstGeom prst="rect">
              <a:avLst/>
            </a:prstGeom>
            <a:solidFill>
              <a:srgbClr val="54BD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B667F1E9-353A-167F-0F20-D23864299776}"/>
                </a:ext>
              </a:extLst>
            </p:cNvPr>
            <p:cNvSpPr/>
            <p:nvPr userDrawn="1"/>
          </p:nvSpPr>
          <p:spPr>
            <a:xfrm>
              <a:off x="-539750" y="7058118"/>
              <a:ext cx="482600" cy="55723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2585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  <p:sldLayoutId id="2147483678" r:id="rId3"/>
    <p:sldLayoutId id="2147483676" r:id="rId4"/>
    <p:sldLayoutId id="2147483677" r:id="rId5"/>
    <p:sldLayoutId id="2147483692" r:id="rId6"/>
    <p:sldLayoutId id="2147483690" r:id="rId7"/>
    <p:sldLayoutId id="2147483707" r:id="rId8"/>
    <p:sldLayoutId id="2147483693" r:id="rId9"/>
    <p:sldLayoutId id="2147483681" r:id="rId10"/>
    <p:sldLayoutId id="2147483694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고딕 ExtraBold" panose="020D0904000000000000" pitchFamily="50" charset="-127"/>
          <a:ea typeface="나눔고딕 ExtraBold" panose="020D0904000000000000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4608" userDrawn="1">
          <p15:clr>
            <a:srgbClr val="F26B43"/>
          </p15:clr>
        </p15:guide>
        <p15:guide id="3" pos="299" userDrawn="1">
          <p15:clr>
            <a:srgbClr val="F26B43"/>
          </p15:clr>
        </p15:guide>
        <p15:guide id="4" pos="412" userDrawn="1">
          <p15:clr>
            <a:srgbClr val="F26B43"/>
          </p15:clr>
        </p15:guide>
        <p15:guide id="5" orient="horz" pos="778" userDrawn="1">
          <p15:clr>
            <a:srgbClr val="F26B43"/>
          </p15:clr>
        </p15:guide>
        <p15:guide id="6" orient="horz" pos="1299" userDrawn="1">
          <p15:clr>
            <a:srgbClr val="F26B43"/>
          </p15:clr>
        </p15:guide>
        <p15:guide id="7" pos="8917" userDrawn="1">
          <p15:clr>
            <a:srgbClr val="F26B43"/>
          </p15:clr>
        </p15:guide>
        <p15:guide id="8" pos="8804" userDrawn="1">
          <p15:clr>
            <a:srgbClr val="F26B43"/>
          </p15:clr>
        </p15:guide>
        <p15:guide id="9" orient="horz" pos="4792" userDrawn="1">
          <p15:clr>
            <a:srgbClr val="F26B43"/>
          </p15:clr>
        </p15:guide>
        <p15:guide id="10" orient="horz" pos="1004" userDrawn="1">
          <p15:clr>
            <a:srgbClr val="F26B43"/>
          </p15:clr>
        </p15:guide>
        <p15:guide id="11" orient="horz" pos="1413" userDrawn="1">
          <p15:clr>
            <a:srgbClr val="F26B43"/>
          </p15:clr>
        </p15:guide>
        <p15:guide id="12" orient="horz" pos="2592" userDrawn="1">
          <p15:clr>
            <a:srgbClr val="F26B43"/>
          </p15:clr>
        </p15:guide>
        <p15:guide id="13" orient="horz" pos="2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1003D46-0F94-1DD6-D955-AF0A4CF13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475" y="438150"/>
            <a:ext cx="12617450" cy="1590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215E232-4619-1648-E40D-C77A7124C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6475" y="2190750"/>
            <a:ext cx="12617450" cy="522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BBC1C9A-6661-71C8-86C1-15DCD6BCEF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475" y="7627938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63E295-5FF4-4950-AED8-5621D24E448D}" type="datetimeFigureOut">
              <a:rPr lang="ko-KR" altLang="en-US" smtClean="0"/>
              <a:t>2025-10-30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B12755-042B-1B8C-5AFC-DE096732ED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638" y="762793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08C247-D245-46FB-4FB0-69AF36B70B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33038" y="7627938"/>
            <a:ext cx="329088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D21372-F5EE-4E3A-937B-CC20F27CA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20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2" userDrawn="1">
          <p15:clr>
            <a:srgbClr val="F26B43"/>
          </p15:clr>
        </p15:guide>
        <p15:guide id="2" pos="4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svg"/><Relationship Id="rId4" Type="http://schemas.openxmlformats.org/officeDocument/2006/relationships/image" Target="../media/image52.png"/><Relationship Id="rId9" Type="http://schemas.openxmlformats.org/officeDocument/2006/relationships/image" Target="../media/image57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sv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svg"/><Relationship Id="rId19" Type="http://schemas.openxmlformats.org/officeDocument/2006/relationships/image" Target="../media/image22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3E419567-B05E-0A04-D7DA-FA0DCECA6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60" y="0"/>
            <a:ext cx="6035040" cy="8229600"/>
          </a:xfrm>
          <a:prstGeom prst="rect">
            <a:avLst/>
          </a:prstGeom>
        </p:spPr>
      </p:pic>
      <p:sp>
        <p:nvSpPr>
          <p:cNvPr id="13" name="Text 0">
            <a:extLst>
              <a:ext uri="{FF2B5EF4-FFF2-40B4-BE49-F238E27FC236}">
                <a16:creationId xmlns:a16="http://schemas.microsoft.com/office/drawing/2014/main" id="{EA174F57-C0BC-2748-797B-9F1A9D8180B0}"/>
              </a:ext>
            </a:extLst>
          </p:cNvPr>
          <p:cNvSpPr/>
          <p:nvPr/>
        </p:nvSpPr>
        <p:spPr>
          <a:xfrm>
            <a:off x="722232" y="3105983"/>
            <a:ext cx="8852073" cy="837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6050"/>
              </a:lnSpc>
              <a:buNone/>
            </a:pPr>
            <a:r>
              <a:rPr lang="en-US" sz="4400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AI기반 회의록 작성 및 </a:t>
            </a:r>
            <a:r>
              <a:rPr lang="ko-KR" altLang="en-US" sz="4400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배포</a:t>
            </a:r>
            <a:r>
              <a:rPr lang="en-US" sz="4400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 서비스</a:t>
            </a:r>
            <a:endParaRPr lang="en-US" sz="4400" dirty="0"/>
          </a:p>
        </p:txBody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1F89B85C-5D8D-E8C8-4983-B8475AE705DC}"/>
              </a:ext>
            </a:extLst>
          </p:cNvPr>
          <p:cNvSpPr/>
          <p:nvPr/>
        </p:nvSpPr>
        <p:spPr>
          <a:xfrm>
            <a:off x="722233" y="4193619"/>
            <a:ext cx="3453765" cy="386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dirty="0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MVP </a:t>
            </a:r>
            <a:r>
              <a:rPr lang="en-US" sz="2000" b="1" dirty="0" err="1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완료</a:t>
            </a:r>
            <a:r>
              <a:rPr lang="en-US" sz="2000" b="1" dirty="0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 </a:t>
            </a:r>
            <a:r>
              <a:rPr lang="en-US" sz="2000" b="1" dirty="0" err="1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보고서</a:t>
            </a:r>
            <a:endParaRPr lang="en-US" sz="2000" dirty="0">
              <a:solidFill>
                <a:srgbClr val="A9A9A9"/>
              </a:solidFill>
            </a:endParaRPr>
          </a:p>
        </p:txBody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C3F10322-6074-C194-0A94-2B0DFEFB0C28}"/>
              </a:ext>
            </a:extLst>
          </p:cNvPr>
          <p:cNvSpPr/>
          <p:nvPr/>
        </p:nvSpPr>
        <p:spPr>
          <a:xfrm>
            <a:off x="487011" y="7318788"/>
            <a:ext cx="3629353" cy="288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ko-KR" altLang="en-US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커피마시는</a:t>
            </a:r>
            <a:r>
              <a:rPr lang="ko-KR" altLang="en-US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쿼카</a:t>
            </a:r>
            <a:r>
              <a:rPr lang="ko-KR" altLang="en-US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팀 </a:t>
            </a:r>
            <a:r>
              <a:rPr lang="en-US" altLang="ko-KR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2025.10.31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E8CA6193-7154-F6DD-6580-15B2FA80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유저스토리 현황 및 서비스별 분석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D3BF28BF-1373-96C0-6747-A5D5ECE2B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235076"/>
            <a:ext cx="13311726" cy="82708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altLang="ko-KR" dirty="0" err="1"/>
              <a:t>MoSCoW</a:t>
            </a:r>
            <a:r>
              <a:rPr lang="en-US" altLang="ko-KR" dirty="0"/>
              <a:t> </a:t>
            </a:r>
            <a:r>
              <a:rPr lang="ko-KR" altLang="en-US" dirty="0"/>
              <a:t>우선순위별 분포</a:t>
            </a:r>
          </a:p>
        </p:txBody>
      </p:sp>
      <p:sp>
        <p:nvSpPr>
          <p:cNvPr id="10" name="제목 32">
            <a:extLst>
              <a:ext uri="{FF2B5EF4-FFF2-40B4-BE49-F238E27FC236}">
                <a16:creationId xmlns:a16="http://schemas.microsoft.com/office/drawing/2014/main" id="{91786AC8-1EFA-5F29-266A-CA712FBE3686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</a:rPr>
              <a:t>04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</a:rPr>
              <a:t>솔루션 전략 설계</a:t>
            </a:r>
            <a:r>
              <a:rPr lang="en-US" altLang="ko-KR" sz="2400" b="1" dirty="0">
                <a:solidFill>
                  <a:srgbClr val="333333"/>
                </a:solidFill>
              </a:rPr>
              <a:t>(DDD)</a:t>
            </a:r>
          </a:p>
        </p:txBody>
      </p:sp>
      <p:sp>
        <p:nvSpPr>
          <p:cNvPr id="13" name="Shape 15">
            <a:extLst>
              <a:ext uri="{FF2B5EF4-FFF2-40B4-BE49-F238E27FC236}">
                <a16:creationId xmlns:a16="http://schemas.microsoft.com/office/drawing/2014/main" id="{3B57977F-5113-9FBE-5508-F4B8894125BD}"/>
              </a:ext>
            </a:extLst>
          </p:cNvPr>
          <p:cNvSpPr/>
          <p:nvPr/>
        </p:nvSpPr>
        <p:spPr>
          <a:xfrm>
            <a:off x="676910" y="4016124"/>
            <a:ext cx="4337566" cy="2593300"/>
          </a:xfrm>
          <a:prstGeom prst="roundRect">
            <a:avLst>
              <a:gd name="adj" fmla="val 4231"/>
            </a:avLst>
          </a:prstGeom>
          <a:solidFill>
            <a:srgbClr val="FFFFFF"/>
          </a:solidFill>
          <a:ln w="22860">
            <a:solidFill>
              <a:srgbClr val="4DD5A7"/>
            </a:solidFill>
            <a:prstDash val="solid"/>
          </a:ln>
          <a:effectLst>
            <a:outerShdw blurRad="2692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4" name="Shape 16">
            <a:extLst>
              <a:ext uri="{FF2B5EF4-FFF2-40B4-BE49-F238E27FC236}">
                <a16:creationId xmlns:a16="http://schemas.microsoft.com/office/drawing/2014/main" id="{FE03A23C-59CB-AFC5-0347-60CA610F68C0}"/>
              </a:ext>
            </a:extLst>
          </p:cNvPr>
          <p:cNvSpPr/>
          <p:nvPr/>
        </p:nvSpPr>
        <p:spPr>
          <a:xfrm>
            <a:off x="654050" y="4016124"/>
            <a:ext cx="91440" cy="2593300"/>
          </a:xfrm>
          <a:prstGeom prst="roundRect">
            <a:avLst>
              <a:gd name="adj" fmla="val 82577"/>
            </a:avLst>
          </a:prstGeom>
          <a:solidFill>
            <a:srgbClr val="4DD5A7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5" name="Text 17">
            <a:extLst>
              <a:ext uri="{FF2B5EF4-FFF2-40B4-BE49-F238E27FC236}">
                <a16:creationId xmlns:a16="http://schemas.microsoft.com/office/drawing/2014/main" id="{8225D0A7-FB9B-C131-74AB-CA3E2C08EDA9}"/>
              </a:ext>
            </a:extLst>
          </p:cNvPr>
          <p:cNvSpPr/>
          <p:nvPr/>
        </p:nvSpPr>
        <p:spPr>
          <a:xfrm>
            <a:off x="948016" y="4218649"/>
            <a:ext cx="2639735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Meeting 서비스 (42.4%)</a:t>
            </a:r>
            <a:endParaRPr lang="en-US" dirty="0"/>
          </a:p>
        </p:txBody>
      </p:sp>
      <p:sp>
        <p:nvSpPr>
          <p:cNvPr id="16" name="Text 18">
            <a:extLst>
              <a:ext uri="{FF2B5EF4-FFF2-40B4-BE49-F238E27FC236}">
                <a16:creationId xmlns:a16="http://schemas.microsoft.com/office/drawing/2014/main" id="{C2D55E15-5831-26AD-5E6A-54070D1EF3AF}"/>
              </a:ext>
            </a:extLst>
          </p:cNvPr>
          <p:cNvSpPr/>
          <p:nvPr/>
        </p:nvSpPr>
        <p:spPr>
          <a:xfrm>
            <a:off x="948016" y="4663347"/>
            <a:ext cx="3863935" cy="359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가장 많은 기능 보유</a:t>
            </a:r>
            <a:endParaRPr lang="en-US" dirty="0"/>
          </a:p>
        </p:txBody>
      </p:sp>
      <p:sp>
        <p:nvSpPr>
          <p:cNvPr id="17" name="Text 19">
            <a:extLst>
              <a:ext uri="{FF2B5EF4-FFF2-40B4-BE49-F238E27FC236}">
                <a16:creationId xmlns:a16="http://schemas.microsoft.com/office/drawing/2014/main" id="{6831E3F2-39CE-3476-F61D-25C224F0AE7D}"/>
              </a:ext>
            </a:extLst>
          </p:cNvPr>
          <p:cNvSpPr/>
          <p:nvPr/>
        </p:nvSpPr>
        <p:spPr>
          <a:xfrm>
            <a:off x="948016" y="518433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Must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예약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시작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종료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생성자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권한</a:t>
            </a:r>
            <a:endParaRPr lang="en-US" sz="1400" dirty="0"/>
          </a:p>
        </p:txBody>
      </p:sp>
      <p:sp>
        <p:nvSpPr>
          <p:cNvPr id="18" name="Text 20">
            <a:extLst>
              <a:ext uri="{FF2B5EF4-FFF2-40B4-BE49-F238E27FC236}">
                <a16:creationId xmlns:a16="http://schemas.microsoft.com/office/drawing/2014/main" id="{C3E83369-32D4-3F51-FB7B-24935BA6AAAB}"/>
              </a:ext>
            </a:extLst>
          </p:cNvPr>
          <p:cNvSpPr/>
          <p:nvPr/>
        </p:nvSpPr>
        <p:spPr>
          <a:xfrm>
            <a:off x="948016" y="5534859"/>
            <a:ext cx="3863935" cy="350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Should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수정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템플릿,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회의록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확정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입/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퇴장</a:t>
            </a:r>
            <a:endParaRPr lang="en-US" sz="1400" dirty="0"/>
          </a:p>
        </p:txBody>
      </p:sp>
      <p:sp>
        <p:nvSpPr>
          <p:cNvPr id="19" name="Text 21">
            <a:extLst>
              <a:ext uri="{FF2B5EF4-FFF2-40B4-BE49-F238E27FC236}">
                <a16:creationId xmlns:a16="http://schemas.microsoft.com/office/drawing/2014/main" id="{1EA0CB51-B33F-F5C6-C350-1F2ACF799B17}"/>
              </a:ext>
            </a:extLst>
          </p:cNvPr>
          <p:cNvSpPr/>
          <p:nvPr/>
        </p:nvSpPr>
        <p:spPr>
          <a:xfrm>
            <a:off x="948016" y="5891478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Could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진행중 초대, AI 메모</a:t>
            </a:r>
            <a:endParaRPr lang="en-US" sz="1400" dirty="0"/>
          </a:p>
        </p:txBody>
      </p:sp>
      <p:sp>
        <p:nvSpPr>
          <p:cNvPr id="20" name="Shape 22">
            <a:extLst>
              <a:ext uri="{FF2B5EF4-FFF2-40B4-BE49-F238E27FC236}">
                <a16:creationId xmlns:a16="http://schemas.microsoft.com/office/drawing/2014/main" id="{CDFC6A86-3575-A520-1D90-99B7B9BC0F53}"/>
              </a:ext>
            </a:extLst>
          </p:cNvPr>
          <p:cNvSpPr/>
          <p:nvPr/>
        </p:nvSpPr>
        <p:spPr>
          <a:xfrm>
            <a:off x="5194142" y="4016124"/>
            <a:ext cx="4337566" cy="2593300"/>
          </a:xfrm>
          <a:prstGeom prst="roundRect">
            <a:avLst>
              <a:gd name="adj" fmla="val 4231"/>
            </a:avLst>
          </a:prstGeom>
          <a:solidFill>
            <a:srgbClr val="FFFFFF"/>
          </a:solidFill>
          <a:ln w="22860">
            <a:solidFill>
              <a:srgbClr val="FFB74D"/>
            </a:solidFill>
            <a:prstDash val="solid"/>
          </a:ln>
          <a:effectLst>
            <a:outerShdw blurRad="2692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1" name="Shape 23">
            <a:extLst>
              <a:ext uri="{FF2B5EF4-FFF2-40B4-BE49-F238E27FC236}">
                <a16:creationId xmlns:a16="http://schemas.microsoft.com/office/drawing/2014/main" id="{FEC0812F-43B5-795D-B37E-390ACF15401C}"/>
              </a:ext>
            </a:extLst>
          </p:cNvPr>
          <p:cNvSpPr/>
          <p:nvPr/>
        </p:nvSpPr>
        <p:spPr>
          <a:xfrm>
            <a:off x="5171282" y="4016124"/>
            <a:ext cx="91440" cy="2593300"/>
          </a:xfrm>
          <a:prstGeom prst="roundRect">
            <a:avLst>
              <a:gd name="adj" fmla="val 82577"/>
            </a:avLst>
          </a:prstGeom>
          <a:solidFill>
            <a:srgbClr val="FFB74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2" name="Text 24">
            <a:extLst>
              <a:ext uri="{FF2B5EF4-FFF2-40B4-BE49-F238E27FC236}">
                <a16:creationId xmlns:a16="http://schemas.microsoft.com/office/drawing/2014/main" id="{29936F7D-D4D6-0832-1A6E-2C270E45DDA1}"/>
              </a:ext>
            </a:extLst>
          </p:cNvPr>
          <p:cNvSpPr/>
          <p:nvPr/>
        </p:nvSpPr>
        <p:spPr>
          <a:xfrm>
            <a:off x="5465247" y="4218649"/>
            <a:ext cx="2247186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AI 서비스 (18.2%)</a:t>
            </a:r>
            <a:endParaRPr lang="en-US" dirty="0"/>
          </a:p>
        </p:txBody>
      </p:sp>
      <p:sp>
        <p:nvSpPr>
          <p:cNvPr id="23" name="Text 25">
            <a:extLst>
              <a:ext uri="{FF2B5EF4-FFF2-40B4-BE49-F238E27FC236}">
                <a16:creationId xmlns:a16="http://schemas.microsoft.com/office/drawing/2014/main" id="{16DD4C69-0962-975C-575B-796AFD88B89E}"/>
              </a:ext>
            </a:extLst>
          </p:cNvPr>
          <p:cNvSpPr/>
          <p:nvPr/>
        </p:nvSpPr>
        <p:spPr>
          <a:xfrm>
            <a:off x="5465247" y="4663347"/>
            <a:ext cx="3863935" cy="359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차별화 핵심</a:t>
            </a:r>
            <a:endParaRPr lang="en-US" dirty="0"/>
          </a:p>
        </p:txBody>
      </p:sp>
      <p:sp>
        <p:nvSpPr>
          <p:cNvPr id="24" name="Text 26">
            <a:extLst>
              <a:ext uri="{FF2B5EF4-FFF2-40B4-BE49-F238E27FC236}">
                <a16:creationId xmlns:a16="http://schemas.microsoft.com/office/drawing/2014/main" id="{A3BCB918-8C23-CF32-AC74-0FD766622046}"/>
              </a:ext>
            </a:extLst>
          </p:cNvPr>
          <p:cNvSpPr/>
          <p:nvPr/>
        </p:nvSpPr>
        <p:spPr>
          <a:xfrm>
            <a:off x="5465247" y="518433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Must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회의록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자동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생성</a:t>
            </a:r>
            <a:endParaRPr lang="en-US" sz="1400" dirty="0"/>
          </a:p>
        </p:txBody>
      </p:sp>
      <p:sp>
        <p:nvSpPr>
          <p:cNvPr id="25" name="Text 27">
            <a:extLst>
              <a:ext uri="{FF2B5EF4-FFF2-40B4-BE49-F238E27FC236}">
                <a16:creationId xmlns:a16="http://schemas.microsoft.com/office/drawing/2014/main" id="{2B837773-108C-C10B-6CE4-583116E888BD}"/>
              </a:ext>
            </a:extLst>
          </p:cNvPr>
          <p:cNvSpPr/>
          <p:nvPr/>
        </p:nvSpPr>
        <p:spPr>
          <a:xfrm>
            <a:off x="5465247" y="553485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Should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Todo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추출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요약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실시간 전문 용어감지</a:t>
            </a:r>
            <a:endParaRPr lang="en-US" sz="1400" dirty="0"/>
          </a:p>
        </p:txBody>
      </p:sp>
      <p:sp>
        <p:nvSpPr>
          <p:cNvPr id="26" name="Text 28">
            <a:extLst>
              <a:ext uri="{FF2B5EF4-FFF2-40B4-BE49-F238E27FC236}">
                <a16:creationId xmlns:a16="http://schemas.microsoft.com/office/drawing/2014/main" id="{9EEF8113-F280-AC13-6CFC-DC5E75967CE0}"/>
              </a:ext>
            </a:extLst>
          </p:cNvPr>
          <p:cNvSpPr/>
          <p:nvPr/>
        </p:nvSpPr>
        <p:spPr>
          <a:xfrm>
            <a:off x="5465247" y="588537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Could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실시간 AI 제안, 회의록 연결</a:t>
            </a:r>
            <a:endParaRPr lang="en-US" sz="1400" dirty="0"/>
          </a:p>
        </p:txBody>
      </p:sp>
      <p:sp>
        <p:nvSpPr>
          <p:cNvPr id="27" name="Shape 29">
            <a:extLst>
              <a:ext uri="{FF2B5EF4-FFF2-40B4-BE49-F238E27FC236}">
                <a16:creationId xmlns:a16="http://schemas.microsoft.com/office/drawing/2014/main" id="{6919F808-966C-42A8-FEBC-26D4A4E6CB48}"/>
              </a:ext>
            </a:extLst>
          </p:cNvPr>
          <p:cNvSpPr/>
          <p:nvPr/>
        </p:nvSpPr>
        <p:spPr>
          <a:xfrm>
            <a:off x="9711373" y="4016124"/>
            <a:ext cx="4337566" cy="2593300"/>
          </a:xfrm>
          <a:prstGeom prst="roundRect">
            <a:avLst>
              <a:gd name="adj" fmla="val 4231"/>
            </a:avLst>
          </a:prstGeom>
          <a:solidFill>
            <a:srgbClr val="FFFFFF"/>
          </a:solidFill>
          <a:ln w="22860">
            <a:solidFill>
              <a:srgbClr val="64B5F6"/>
            </a:solidFill>
            <a:prstDash val="solid"/>
          </a:ln>
          <a:effectLst>
            <a:outerShdw blurRad="2692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8" name="Shape 30">
            <a:extLst>
              <a:ext uri="{FF2B5EF4-FFF2-40B4-BE49-F238E27FC236}">
                <a16:creationId xmlns:a16="http://schemas.microsoft.com/office/drawing/2014/main" id="{5E38B4DD-1E66-963D-C4B8-9060DFCC4031}"/>
              </a:ext>
            </a:extLst>
          </p:cNvPr>
          <p:cNvSpPr/>
          <p:nvPr/>
        </p:nvSpPr>
        <p:spPr>
          <a:xfrm>
            <a:off x="9688513" y="4016124"/>
            <a:ext cx="91440" cy="2593300"/>
          </a:xfrm>
          <a:prstGeom prst="roundRect">
            <a:avLst>
              <a:gd name="adj" fmla="val 82577"/>
            </a:avLst>
          </a:prstGeom>
          <a:solidFill>
            <a:srgbClr val="64B5F6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Text 31">
            <a:extLst>
              <a:ext uri="{FF2B5EF4-FFF2-40B4-BE49-F238E27FC236}">
                <a16:creationId xmlns:a16="http://schemas.microsoft.com/office/drawing/2014/main" id="{57DA0074-2382-8858-27B5-BAEEA40FC76E}"/>
              </a:ext>
            </a:extLst>
          </p:cNvPr>
          <p:cNvSpPr/>
          <p:nvPr/>
        </p:nvSpPr>
        <p:spPr>
          <a:xfrm>
            <a:off x="9982478" y="4218649"/>
            <a:ext cx="2247186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RAG 서비스 (9.1%)</a:t>
            </a:r>
            <a:endParaRPr lang="en-US" dirty="0"/>
          </a:p>
        </p:txBody>
      </p:sp>
      <p:sp>
        <p:nvSpPr>
          <p:cNvPr id="30" name="Text 32">
            <a:extLst>
              <a:ext uri="{FF2B5EF4-FFF2-40B4-BE49-F238E27FC236}">
                <a16:creationId xmlns:a16="http://schemas.microsoft.com/office/drawing/2014/main" id="{A12F0CD0-4FA1-0263-F1F0-35CFBCD9209B}"/>
              </a:ext>
            </a:extLst>
          </p:cNvPr>
          <p:cNvSpPr/>
          <p:nvPr/>
        </p:nvSpPr>
        <p:spPr>
          <a:xfrm>
            <a:off x="9982478" y="4663347"/>
            <a:ext cx="3863935" cy="359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모두 Could Have</a:t>
            </a:r>
            <a:endParaRPr lang="en-US" dirty="0"/>
          </a:p>
        </p:txBody>
      </p:sp>
      <p:sp>
        <p:nvSpPr>
          <p:cNvPr id="31" name="Text 33">
            <a:extLst>
              <a:ext uri="{FF2B5EF4-FFF2-40B4-BE49-F238E27FC236}">
                <a16:creationId xmlns:a16="http://schemas.microsoft.com/office/drawing/2014/main" id="{CBC8CD70-E453-99C3-9E85-4AF8B7271417}"/>
              </a:ext>
            </a:extLst>
          </p:cNvPr>
          <p:cNvSpPr/>
          <p:nvPr/>
        </p:nvSpPr>
        <p:spPr>
          <a:xfrm>
            <a:off x="9982478" y="518433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전문용어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검색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맥락 기반 설명,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관련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회의록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검색</a:t>
            </a:r>
            <a:endParaRPr lang="en-US" sz="1400" dirty="0"/>
          </a:p>
        </p:txBody>
      </p:sp>
      <p:sp>
        <p:nvSpPr>
          <p:cNvPr id="32" name="Text 34">
            <a:extLst>
              <a:ext uri="{FF2B5EF4-FFF2-40B4-BE49-F238E27FC236}">
                <a16:creationId xmlns:a16="http://schemas.microsoft.com/office/drawing/2014/main" id="{D742BFAE-7DFD-0FC2-4894-494AFA41D863}"/>
              </a:ext>
            </a:extLst>
          </p:cNvPr>
          <p:cNvSpPr/>
          <p:nvPr/>
        </p:nvSpPr>
        <p:spPr>
          <a:xfrm>
            <a:off x="9982478" y="553485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선택적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구현으로 차별화</a:t>
            </a:r>
            <a:endParaRPr lang="en-US" sz="1400" dirty="0"/>
          </a:p>
        </p:txBody>
      </p:sp>
      <p:sp>
        <p:nvSpPr>
          <p:cNvPr id="33" name="Text 35">
            <a:extLst>
              <a:ext uri="{FF2B5EF4-FFF2-40B4-BE49-F238E27FC236}">
                <a16:creationId xmlns:a16="http://schemas.microsoft.com/office/drawing/2014/main" id="{6825E700-18FB-1C40-A24D-8A878E1E4A09}"/>
              </a:ext>
            </a:extLst>
          </p:cNvPr>
          <p:cNvSpPr/>
          <p:nvPr/>
        </p:nvSpPr>
        <p:spPr>
          <a:xfrm>
            <a:off x="676910" y="6811592"/>
            <a:ext cx="13372148" cy="460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핵심 </a:t>
            </a:r>
            <a:r>
              <a:rPr lang="en-US" sz="12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MVP는</a:t>
            </a:r>
            <a:r>
              <a: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sz="1200" b="1" dirty="0">
                <a:solidFill>
                  <a:srgbClr val="FFFFFF"/>
                </a:solidFill>
                <a:highlight>
                  <a:srgbClr val="438951"/>
                </a:highlight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“AI 기반 회의록 자동 작성"</a:t>
            </a:r>
            <a:r>
              <a: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에 집중되어 있으며, Must Have 8개 중 5개가 회의 진행과 음성 처리에 집중되어 있습니다. Should Have가 45.5%로 가장 많은데, 이는 사용자 경험 완성도를 위한 기능들(목록 조회, 수정, Todo 등)이 많기 때문입니다.</a:t>
            </a:r>
            <a:endParaRPr lang="en-US" sz="1200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E839E6A-44BB-DE9F-2A5A-8D6111AAD6F7}"/>
              </a:ext>
            </a:extLst>
          </p:cNvPr>
          <p:cNvGrpSpPr/>
          <p:nvPr/>
        </p:nvGrpSpPr>
        <p:grpSpPr>
          <a:xfrm>
            <a:off x="1228430" y="2214060"/>
            <a:ext cx="12274775" cy="500857"/>
            <a:chOff x="1228430" y="2214060"/>
            <a:chExt cx="12274775" cy="500857"/>
          </a:xfrm>
        </p:grpSpPr>
        <p:sp>
          <p:nvSpPr>
            <p:cNvPr id="35" name="Shape 3">
              <a:extLst>
                <a:ext uri="{FF2B5EF4-FFF2-40B4-BE49-F238E27FC236}">
                  <a16:creationId xmlns:a16="http://schemas.microsoft.com/office/drawing/2014/main" id="{C818CB92-6593-06A8-1F52-4FDAF3600CAE}"/>
                </a:ext>
              </a:extLst>
            </p:cNvPr>
            <p:cNvSpPr/>
            <p:nvPr/>
          </p:nvSpPr>
          <p:spPr>
            <a:xfrm>
              <a:off x="1228430" y="2214060"/>
              <a:ext cx="2880000" cy="500857"/>
            </a:xfrm>
            <a:prstGeom prst="roundRect">
              <a:avLst>
                <a:gd name="adj" fmla="val 5717"/>
              </a:avLst>
            </a:prstGeom>
            <a:solidFill>
              <a:srgbClr val="4DD5A7"/>
            </a:solidFill>
            <a:ln>
              <a:solidFill>
                <a:srgbClr val="606060"/>
              </a:solidFill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6" name="Shape 3">
              <a:extLst>
                <a:ext uri="{FF2B5EF4-FFF2-40B4-BE49-F238E27FC236}">
                  <a16:creationId xmlns:a16="http://schemas.microsoft.com/office/drawing/2014/main" id="{DE2A4C12-2C74-EEDF-D7A9-41F981A94F58}"/>
                </a:ext>
              </a:extLst>
            </p:cNvPr>
            <p:cNvSpPr/>
            <p:nvPr/>
          </p:nvSpPr>
          <p:spPr>
            <a:xfrm>
              <a:off x="4120848" y="2214060"/>
              <a:ext cx="5760000" cy="500857"/>
            </a:xfrm>
            <a:prstGeom prst="roundRect">
              <a:avLst>
                <a:gd name="adj" fmla="val 5717"/>
              </a:avLst>
            </a:prstGeom>
            <a:solidFill>
              <a:srgbClr val="F9B233"/>
            </a:solidFill>
            <a:ln>
              <a:solidFill>
                <a:srgbClr val="606060"/>
              </a:solidFill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7" name="Shape 3">
              <a:extLst>
                <a:ext uri="{FF2B5EF4-FFF2-40B4-BE49-F238E27FC236}">
                  <a16:creationId xmlns:a16="http://schemas.microsoft.com/office/drawing/2014/main" id="{8CA3E998-2D48-7149-5B81-7574191930A8}"/>
                </a:ext>
              </a:extLst>
            </p:cNvPr>
            <p:cNvSpPr/>
            <p:nvPr/>
          </p:nvSpPr>
          <p:spPr>
            <a:xfrm>
              <a:off x="9903205" y="2214060"/>
              <a:ext cx="3600000" cy="500857"/>
            </a:xfrm>
            <a:prstGeom prst="roundRect">
              <a:avLst>
                <a:gd name="adj" fmla="val 5717"/>
              </a:avLst>
            </a:prstGeom>
            <a:solidFill>
              <a:srgbClr val="6BB3F9"/>
            </a:solidFill>
            <a:ln>
              <a:solidFill>
                <a:srgbClr val="606060"/>
              </a:solidFill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8" name="Text 5">
              <a:extLst>
                <a:ext uri="{FF2B5EF4-FFF2-40B4-BE49-F238E27FC236}">
                  <a16:creationId xmlns:a16="http://schemas.microsoft.com/office/drawing/2014/main" id="{AD2A9E27-FCDB-20E5-AB25-6BC39BFB2045}"/>
                </a:ext>
              </a:extLst>
            </p:cNvPr>
            <p:cNvSpPr/>
            <p:nvPr/>
          </p:nvSpPr>
          <p:spPr>
            <a:xfrm>
              <a:off x="1441335" y="2284763"/>
              <a:ext cx="2474069" cy="35945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Must Have (</a:t>
              </a:r>
              <a:r>
                <a:rPr lang="en-US" sz="175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필수</a:t>
              </a: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 - 24%</a:t>
              </a:r>
              <a:endParaRPr lang="en-US" sz="1750" dirty="0"/>
            </a:p>
          </p:txBody>
        </p:sp>
        <p:sp>
          <p:nvSpPr>
            <p:cNvPr id="39" name="Text 9">
              <a:extLst>
                <a:ext uri="{FF2B5EF4-FFF2-40B4-BE49-F238E27FC236}">
                  <a16:creationId xmlns:a16="http://schemas.microsoft.com/office/drawing/2014/main" id="{4B351FEE-66CD-BDB1-26EB-DAB91DCD9F75}"/>
                </a:ext>
              </a:extLst>
            </p:cNvPr>
            <p:cNvSpPr/>
            <p:nvPr/>
          </p:nvSpPr>
          <p:spPr>
            <a:xfrm>
              <a:off x="5609887" y="2284763"/>
              <a:ext cx="2781922" cy="35945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Should Have (</a:t>
              </a:r>
              <a:r>
                <a:rPr lang="en-US" sz="175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중요</a:t>
              </a: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  - 46%</a:t>
              </a:r>
              <a:endParaRPr lang="en-US" sz="1750" dirty="0"/>
            </a:p>
          </p:txBody>
        </p:sp>
        <p:sp>
          <p:nvSpPr>
            <p:cNvPr id="40" name="Text 13">
              <a:extLst>
                <a:ext uri="{FF2B5EF4-FFF2-40B4-BE49-F238E27FC236}">
                  <a16:creationId xmlns:a16="http://schemas.microsoft.com/office/drawing/2014/main" id="{D929CE9F-4D67-E01C-EE46-659BA50C94D1}"/>
                </a:ext>
              </a:extLst>
            </p:cNvPr>
            <p:cNvSpPr/>
            <p:nvPr/>
          </p:nvSpPr>
          <p:spPr>
            <a:xfrm>
              <a:off x="10422044" y="2284763"/>
              <a:ext cx="2542445" cy="35945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Could Have (</a:t>
              </a:r>
              <a:r>
                <a:rPr lang="en-US" sz="175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추가</a:t>
              </a: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 – 30%</a:t>
              </a:r>
              <a:endParaRPr lang="en-US" sz="1750" dirty="0"/>
            </a:p>
          </p:txBody>
        </p:sp>
      </p:grpSp>
      <p:sp>
        <p:nvSpPr>
          <p:cNvPr id="41" name="텍스트 개체 틀 7">
            <a:extLst>
              <a:ext uri="{FF2B5EF4-FFF2-40B4-BE49-F238E27FC236}">
                <a16:creationId xmlns:a16="http://schemas.microsoft.com/office/drawing/2014/main" id="{E687BC31-5D1F-F01F-C51E-B05004AC9F34}"/>
              </a:ext>
            </a:extLst>
          </p:cNvPr>
          <p:cNvSpPr txBox="1">
            <a:spLocks/>
          </p:cNvSpPr>
          <p:nvPr/>
        </p:nvSpPr>
        <p:spPr>
          <a:xfrm>
            <a:off x="674444" y="3070392"/>
            <a:ext cx="13311726" cy="827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서비스별 상세 분석</a:t>
            </a:r>
          </a:p>
        </p:txBody>
      </p:sp>
    </p:spTree>
    <p:extLst>
      <p:ext uri="{BB962C8B-B14F-4D97-AF65-F5344CB8AC3E}">
        <p14:creationId xmlns:p14="http://schemas.microsoft.com/office/powerpoint/2010/main" val="1007463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EF826F-D558-B352-10B7-297038909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Sprint </a:t>
            </a:r>
            <a:r>
              <a:rPr lang="ko-KR" altLang="en-US" dirty="0"/>
              <a:t>진행 과정과 </a:t>
            </a:r>
            <a:r>
              <a:rPr lang="en-US" altLang="ko-KR" dirty="0"/>
              <a:t>Pivoting</a:t>
            </a:r>
            <a:endParaRPr lang="ko-KR" altLang="en-US" dirty="0"/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34C18C2B-F94C-4FBB-47AB-3391CB566F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235076"/>
            <a:ext cx="13311726" cy="827088"/>
          </a:xfrm>
        </p:spPr>
        <p:txBody>
          <a:bodyPr anchor="b"/>
          <a:lstStyle/>
          <a:p>
            <a:r>
              <a:rPr lang="ko-KR" altLang="en-US" dirty="0"/>
              <a:t>🏃 </a:t>
            </a:r>
            <a:r>
              <a:rPr lang="en-US" altLang="ko-KR" dirty="0"/>
              <a:t>Sprint </a:t>
            </a:r>
            <a:r>
              <a:rPr lang="ko-KR" altLang="en-US" dirty="0"/>
              <a:t>진행 사항</a:t>
            </a:r>
          </a:p>
        </p:txBody>
      </p:sp>
      <p:sp>
        <p:nvSpPr>
          <p:cNvPr id="3" name="제목 32">
            <a:extLst>
              <a:ext uri="{FF2B5EF4-FFF2-40B4-BE49-F238E27FC236}">
                <a16:creationId xmlns:a16="http://schemas.microsoft.com/office/drawing/2014/main" id="{2AAC7FB7-0E5B-FAA3-990A-8CBED9B9214C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</a:rPr>
              <a:t>05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en-US" altLang="ko-KR" sz="2400" b="1" dirty="0">
                <a:solidFill>
                  <a:srgbClr val="333333"/>
                </a:solidFill>
              </a:rPr>
              <a:t>Sprint </a:t>
            </a:r>
            <a:r>
              <a:rPr lang="ko-KR" altLang="en-US" sz="2400" b="1" dirty="0">
                <a:solidFill>
                  <a:srgbClr val="333333"/>
                </a:solidFill>
              </a:rPr>
              <a:t>진행 과정과 </a:t>
            </a:r>
            <a:r>
              <a:rPr lang="en-US" altLang="ko-KR" sz="2400" b="1" dirty="0">
                <a:solidFill>
                  <a:srgbClr val="333333"/>
                </a:solidFill>
              </a:rPr>
              <a:t>Pivoting 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8BC8C5A-1889-6BE5-F0A1-A587961C533D}"/>
              </a:ext>
            </a:extLst>
          </p:cNvPr>
          <p:cNvGrpSpPr/>
          <p:nvPr/>
        </p:nvGrpSpPr>
        <p:grpSpPr>
          <a:xfrm>
            <a:off x="565547" y="2282841"/>
            <a:ext cx="4499729" cy="1463264"/>
            <a:chOff x="565547" y="2461743"/>
            <a:chExt cx="4499729" cy="1463264"/>
          </a:xfrm>
        </p:grpSpPr>
        <p:pic>
          <p:nvPicPr>
            <p:cNvPr id="6" name="Image 0" descr="preencoded.png">
              <a:extLst>
                <a:ext uri="{FF2B5EF4-FFF2-40B4-BE49-F238E27FC236}">
                  <a16:creationId xmlns:a16="http://schemas.microsoft.com/office/drawing/2014/main" id="{E4FD45AF-7128-124D-B4CF-E93B6717D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547" y="2461743"/>
              <a:ext cx="4499729" cy="485642"/>
            </a:xfrm>
            <a:prstGeom prst="rect">
              <a:avLst/>
            </a:prstGeom>
          </p:spPr>
        </p:pic>
        <p:sp>
          <p:nvSpPr>
            <p:cNvPr id="7" name="Text 2">
              <a:extLst>
                <a:ext uri="{FF2B5EF4-FFF2-40B4-BE49-F238E27FC236}">
                  <a16:creationId xmlns:a16="http://schemas.microsoft.com/office/drawing/2014/main" id="{E526DAAC-1CF7-C744-2248-0422691EBF28}"/>
                </a:ext>
              </a:extLst>
            </p:cNvPr>
            <p:cNvSpPr/>
            <p:nvPr/>
          </p:nvSpPr>
          <p:spPr>
            <a:xfrm>
              <a:off x="978734" y="2590735"/>
              <a:ext cx="2020014" cy="22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350"/>
                </a:lnSpc>
                <a:buNone/>
              </a:pPr>
              <a:r>
                <a:rPr lang="en-US" sz="15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SPRINT 1</a:t>
              </a:r>
              <a:endParaRPr lang="en-US" sz="1550" dirty="0"/>
            </a:p>
          </p:txBody>
        </p:sp>
        <p:sp>
          <p:nvSpPr>
            <p:cNvPr id="8" name="Text 3">
              <a:extLst>
                <a:ext uri="{FF2B5EF4-FFF2-40B4-BE49-F238E27FC236}">
                  <a16:creationId xmlns:a16="http://schemas.microsoft.com/office/drawing/2014/main" id="{64EF015D-3B58-6989-E7A0-D005CD4ECEF9}"/>
                </a:ext>
              </a:extLst>
            </p:cNvPr>
            <p:cNvSpPr/>
            <p:nvPr/>
          </p:nvSpPr>
          <p:spPr>
            <a:xfrm>
              <a:off x="833725" y="3123441"/>
              <a:ext cx="3969189" cy="80156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50000"/>
                </a:lnSpc>
                <a:buNone/>
              </a:pP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목표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: 마이크로서비스 서버 배포 및 호출 API 개발. </a:t>
              </a:r>
            </a:p>
            <a:p>
              <a:pPr marL="0" indent="0" algn="l">
                <a:lnSpc>
                  <a:spcPct val="150000"/>
                </a:lnSpc>
                <a:buNone/>
              </a:pP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     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회의생성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→ 회의종료 → 회의록 생성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시나리오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개발</a:t>
              </a:r>
              <a:endPara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주요</a:t>
              </a:r>
              <a:r>
                <a:rPr lang="en-US" altLang="ko-KR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백로그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: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개발환경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설정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및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내부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/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외부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설계</a:t>
              </a:r>
              <a:endParaRPr lang="en-US" altLang="ko-KR" sz="1200" dirty="0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EB6BE772-73F4-E16D-2374-082659B1E2A5}"/>
              </a:ext>
            </a:extLst>
          </p:cNvPr>
          <p:cNvGrpSpPr/>
          <p:nvPr/>
        </p:nvGrpSpPr>
        <p:grpSpPr>
          <a:xfrm>
            <a:off x="5065276" y="2282841"/>
            <a:ext cx="4499729" cy="1195038"/>
            <a:chOff x="5065276" y="2461743"/>
            <a:chExt cx="4499729" cy="1195038"/>
          </a:xfrm>
        </p:grpSpPr>
        <p:pic>
          <p:nvPicPr>
            <p:cNvPr id="10" name="Image 1" descr="preencoded.png">
              <a:extLst>
                <a:ext uri="{FF2B5EF4-FFF2-40B4-BE49-F238E27FC236}">
                  <a16:creationId xmlns:a16="http://schemas.microsoft.com/office/drawing/2014/main" id="{F293A8AF-F037-5E72-59BF-F4B321B62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5276" y="2461743"/>
              <a:ext cx="4499729" cy="485642"/>
            </a:xfrm>
            <a:prstGeom prst="rect">
              <a:avLst/>
            </a:prstGeom>
          </p:spPr>
        </p:pic>
        <p:sp>
          <p:nvSpPr>
            <p:cNvPr id="12" name="Text 5">
              <a:extLst>
                <a:ext uri="{FF2B5EF4-FFF2-40B4-BE49-F238E27FC236}">
                  <a16:creationId xmlns:a16="http://schemas.microsoft.com/office/drawing/2014/main" id="{D103E0AF-12D6-2BDF-627A-32CA113FE0D2}"/>
                </a:ext>
              </a:extLst>
            </p:cNvPr>
            <p:cNvSpPr/>
            <p:nvPr/>
          </p:nvSpPr>
          <p:spPr>
            <a:xfrm>
              <a:off x="5478463" y="2590735"/>
              <a:ext cx="2020014" cy="22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350"/>
                </a:lnSpc>
                <a:buNone/>
              </a:pPr>
              <a:r>
                <a:rPr lang="en-US" sz="15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Pivoting</a:t>
              </a:r>
              <a:endParaRPr lang="en-US" sz="1550" dirty="0"/>
            </a:p>
          </p:txBody>
        </p:sp>
        <p:sp>
          <p:nvSpPr>
            <p:cNvPr id="13" name="Text 6">
              <a:extLst>
                <a:ext uri="{FF2B5EF4-FFF2-40B4-BE49-F238E27FC236}">
                  <a16:creationId xmlns:a16="http://schemas.microsoft.com/office/drawing/2014/main" id="{1B7E7E96-6334-3621-10CF-5958AC409EFF}"/>
                </a:ext>
              </a:extLst>
            </p:cNvPr>
            <p:cNvSpPr/>
            <p:nvPr/>
          </p:nvSpPr>
          <p:spPr>
            <a:xfrm>
              <a:off x="5323398" y="3132214"/>
              <a:ext cx="3969189" cy="52456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Must 기능 중 MVP 기간 내 완료 불가능한 </a:t>
              </a:r>
              <a:r>
                <a:rPr lang="en-US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범위</a:t>
              </a: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축소</a:t>
              </a:r>
              <a:endParaRPr lang="en-US" sz="120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규모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산정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실패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인정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및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현실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가능한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범위로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재조정</a:t>
              </a:r>
              <a:endParaRPr lang="en-US" altLang="ko-KR" sz="1200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2CFD3FFF-A07A-1B8D-235C-A40E44CF83C6}"/>
              </a:ext>
            </a:extLst>
          </p:cNvPr>
          <p:cNvGrpSpPr/>
          <p:nvPr/>
        </p:nvGrpSpPr>
        <p:grpSpPr>
          <a:xfrm>
            <a:off x="9565005" y="2282841"/>
            <a:ext cx="4499729" cy="1657321"/>
            <a:chOff x="9565005" y="2461743"/>
            <a:chExt cx="4499729" cy="1657321"/>
          </a:xfrm>
        </p:grpSpPr>
        <p:pic>
          <p:nvPicPr>
            <p:cNvPr id="15" name="Image 2" descr="preencoded.png">
              <a:extLst>
                <a:ext uri="{FF2B5EF4-FFF2-40B4-BE49-F238E27FC236}">
                  <a16:creationId xmlns:a16="http://schemas.microsoft.com/office/drawing/2014/main" id="{4A3893DD-FD80-FA05-563C-ECB92196C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65005" y="2461743"/>
              <a:ext cx="4499729" cy="485642"/>
            </a:xfrm>
            <a:prstGeom prst="rect">
              <a:avLst/>
            </a:prstGeom>
          </p:spPr>
        </p:pic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7434770C-5FF2-1A1C-C383-DC4BA824B0FC}"/>
                </a:ext>
              </a:extLst>
            </p:cNvPr>
            <p:cNvSpPr/>
            <p:nvPr/>
          </p:nvSpPr>
          <p:spPr>
            <a:xfrm>
              <a:off x="9978192" y="2590735"/>
              <a:ext cx="2020014" cy="22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350"/>
                </a:lnSpc>
                <a:buNone/>
              </a:pPr>
              <a:r>
                <a:rPr lang="en-US" sz="15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SPRINT 2</a:t>
              </a:r>
              <a:endParaRPr lang="en-US" sz="1550" dirty="0"/>
            </a:p>
          </p:txBody>
        </p:sp>
        <p:sp>
          <p:nvSpPr>
            <p:cNvPr id="17" name="Text 9">
              <a:extLst>
                <a:ext uri="{FF2B5EF4-FFF2-40B4-BE49-F238E27FC236}">
                  <a16:creationId xmlns:a16="http://schemas.microsoft.com/office/drawing/2014/main" id="{F98BB715-BAF4-31AD-E984-F0EB2C31CADF}"/>
                </a:ext>
              </a:extLst>
            </p:cNvPr>
            <p:cNvSpPr/>
            <p:nvPr/>
          </p:nvSpPr>
          <p:spPr>
            <a:xfrm>
              <a:off x="9842888" y="3040499"/>
              <a:ext cx="3863172" cy="107856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목표</a:t>
              </a: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: 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MVP 핵심기능 (회의녹음 시 STT→AI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자동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요약</a:t>
              </a:r>
              <a:endPara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 →회의록 자동완성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저장→참여자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조회) 서버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동작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개발</a:t>
              </a:r>
              <a:endPara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주요</a:t>
              </a:r>
              <a:r>
                <a:rPr lang="en-US" altLang="ko-KR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백로그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: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서버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환경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구축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CI/CD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자동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배포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  MVP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기능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검증</a:t>
              </a:r>
              <a:endParaRPr lang="en-US" altLang="ko-KR" sz="1200" dirty="0"/>
            </a:p>
          </p:txBody>
        </p:sp>
      </p:grpSp>
      <p:sp>
        <p:nvSpPr>
          <p:cNvPr id="19" name="Shape 12">
            <a:extLst>
              <a:ext uri="{FF2B5EF4-FFF2-40B4-BE49-F238E27FC236}">
                <a16:creationId xmlns:a16="http://schemas.microsoft.com/office/drawing/2014/main" id="{8B662913-7046-1ABD-D18A-2BA4632D648A}"/>
              </a:ext>
            </a:extLst>
          </p:cNvPr>
          <p:cNvSpPr/>
          <p:nvPr/>
        </p:nvSpPr>
        <p:spPr>
          <a:xfrm>
            <a:off x="615242" y="4964612"/>
            <a:ext cx="4391978" cy="2061210"/>
          </a:xfrm>
          <a:prstGeom prst="roundRect">
            <a:avLst>
              <a:gd name="adj" fmla="val 3293"/>
            </a:avLst>
          </a:prstGeom>
          <a:solidFill>
            <a:srgbClr val="FFFFFF"/>
          </a:solidFill>
          <a:ln w="22860">
            <a:solidFill>
              <a:srgbClr val="4DD5A7"/>
            </a:solidFill>
            <a:prstDash val="solid"/>
          </a:ln>
          <a:effectLst>
            <a:outerShdw blurRad="2413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0" name="Text 13">
            <a:extLst>
              <a:ext uri="{FF2B5EF4-FFF2-40B4-BE49-F238E27FC236}">
                <a16:creationId xmlns:a16="http://schemas.microsoft.com/office/drawing/2014/main" id="{9AED7528-0712-FA00-50F2-8306B8C51F88}"/>
              </a:ext>
            </a:extLst>
          </p:cNvPr>
          <p:cNvSpPr/>
          <p:nvPr/>
        </p:nvSpPr>
        <p:spPr>
          <a:xfrm>
            <a:off x="1558812" y="5149040"/>
            <a:ext cx="2504837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5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Pivot 1: Todo 서비스 통합</a:t>
            </a:r>
            <a:endParaRPr lang="en-US" sz="1550" dirty="0"/>
          </a:p>
        </p:txBody>
      </p:sp>
      <p:sp>
        <p:nvSpPr>
          <p:cNvPr id="21" name="Text 14">
            <a:extLst>
              <a:ext uri="{FF2B5EF4-FFF2-40B4-BE49-F238E27FC236}">
                <a16:creationId xmlns:a16="http://schemas.microsoft.com/office/drawing/2014/main" id="{23A28AB2-EED9-10F0-0264-B17729CF2DCB}"/>
              </a:ext>
            </a:extLst>
          </p:cNvPr>
          <p:cNvSpPr/>
          <p:nvPr/>
        </p:nvSpPr>
        <p:spPr>
          <a:xfrm>
            <a:off x="799670" y="5548971"/>
            <a:ext cx="4023122" cy="1033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초기 계획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Todo 별도 마이크로서비스 분리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문제점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통신 오버헤드, 데이터 정합성 복잡도 증가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의사결정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Meeting Service에 Todo 관리 기능 통합</a:t>
            </a:r>
            <a:r>
              <a:rPr lang="en-US" sz="1250" b="1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결과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개발 속도 30% 향상, API 호출 50% 감소</a:t>
            </a:r>
            <a:endParaRPr lang="en-US" sz="1250" dirty="0"/>
          </a:p>
        </p:txBody>
      </p:sp>
      <p:sp>
        <p:nvSpPr>
          <p:cNvPr id="22" name="Shape 15">
            <a:extLst>
              <a:ext uri="{FF2B5EF4-FFF2-40B4-BE49-F238E27FC236}">
                <a16:creationId xmlns:a16="http://schemas.microsoft.com/office/drawing/2014/main" id="{DBB7273F-A44E-DCC7-2752-BFFAFC267E2A}"/>
              </a:ext>
            </a:extLst>
          </p:cNvPr>
          <p:cNvSpPr/>
          <p:nvPr/>
        </p:nvSpPr>
        <p:spPr>
          <a:xfrm>
            <a:off x="5168787" y="4964612"/>
            <a:ext cx="4392097" cy="2061210"/>
          </a:xfrm>
          <a:prstGeom prst="roundRect">
            <a:avLst>
              <a:gd name="adj" fmla="val 3293"/>
            </a:avLst>
          </a:prstGeom>
          <a:solidFill>
            <a:srgbClr val="FFFFFF"/>
          </a:solidFill>
          <a:ln w="22860">
            <a:solidFill>
              <a:srgbClr val="FFB74D"/>
            </a:solidFill>
            <a:prstDash val="solid"/>
          </a:ln>
          <a:effectLst>
            <a:outerShdw blurRad="2413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3" name="Text 16">
            <a:extLst>
              <a:ext uri="{FF2B5EF4-FFF2-40B4-BE49-F238E27FC236}">
                <a16:creationId xmlns:a16="http://schemas.microsoft.com/office/drawing/2014/main" id="{F98BFADB-1C3D-1273-00AF-DE0EB55C7CDA}"/>
              </a:ext>
            </a:extLst>
          </p:cNvPr>
          <p:cNvSpPr/>
          <p:nvPr/>
        </p:nvSpPr>
        <p:spPr>
          <a:xfrm>
            <a:off x="5802081" y="5149040"/>
            <a:ext cx="3125510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5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Pivot 2: 실시간 동기화 방식 단순화</a:t>
            </a:r>
            <a:endParaRPr lang="en-US" sz="1550" dirty="0"/>
          </a:p>
        </p:txBody>
      </p:sp>
      <p:sp>
        <p:nvSpPr>
          <p:cNvPr id="24" name="Text 17">
            <a:extLst>
              <a:ext uri="{FF2B5EF4-FFF2-40B4-BE49-F238E27FC236}">
                <a16:creationId xmlns:a16="http://schemas.microsoft.com/office/drawing/2014/main" id="{9D45F5CE-6119-E769-2306-0F52E12BE098}"/>
              </a:ext>
            </a:extLst>
          </p:cNvPr>
          <p:cNvSpPr/>
          <p:nvPr/>
        </p:nvSpPr>
        <p:spPr>
          <a:xfrm>
            <a:off x="5353215" y="5548971"/>
            <a:ext cx="4023241" cy="1033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초기 계획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WebSocket 기반 실시간 양방향 통신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문제점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동시 수정 충돌 해결 복잡도, 상태 관리 어려움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의사결정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Last Write Wins 정책 + 안건별 잠금 채택</a:t>
            </a:r>
            <a:r>
              <a:rPr lang="en-US" sz="1250" b="1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결과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충돌 해결 로직 단순화, 사용자 경험 개선</a:t>
            </a:r>
            <a:endParaRPr lang="en-US" sz="1250" dirty="0"/>
          </a:p>
        </p:txBody>
      </p:sp>
      <p:sp>
        <p:nvSpPr>
          <p:cNvPr id="25" name="Shape 18">
            <a:extLst>
              <a:ext uri="{FF2B5EF4-FFF2-40B4-BE49-F238E27FC236}">
                <a16:creationId xmlns:a16="http://schemas.microsoft.com/office/drawing/2014/main" id="{CE6038E9-B101-19E3-2D09-75C694A1C6A9}"/>
              </a:ext>
            </a:extLst>
          </p:cNvPr>
          <p:cNvSpPr/>
          <p:nvPr/>
        </p:nvSpPr>
        <p:spPr>
          <a:xfrm>
            <a:off x="9722452" y="4964612"/>
            <a:ext cx="4392097" cy="2061210"/>
          </a:xfrm>
          <a:prstGeom prst="roundRect">
            <a:avLst>
              <a:gd name="adj" fmla="val 3293"/>
            </a:avLst>
          </a:prstGeom>
          <a:solidFill>
            <a:srgbClr val="FFFFFF"/>
          </a:solidFill>
          <a:ln w="22860">
            <a:solidFill>
              <a:srgbClr val="64B5F6"/>
            </a:solidFill>
            <a:prstDash val="solid"/>
          </a:ln>
          <a:effectLst>
            <a:outerShdw blurRad="2413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6" name="Text 19">
            <a:extLst>
              <a:ext uri="{FF2B5EF4-FFF2-40B4-BE49-F238E27FC236}">
                <a16:creationId xmlns:a16="http://schemas.microsoft.com/office/drawing/2014/main" id="{A27F1E3C-4399-4D43-5A77-E266DAB3CCFF}"/>
              </a:ext>
            </a:extLst>
          </p:cNvPr>
          <p:cNvSpPr/>
          <p:nvPr/>
        </p:nvSpPr>
        <p:spPr>
          <a:xfrm>
            <a:off x="10324551" y="5149040"/>
            <a:ext cx="3187898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5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Pivot 3: AI 요약 재생성 속도 최적화</a:t>
            </a:r>
            <a:endParaRPr lang="en-US" sz="1550" dirty="0"/>
          </a:p>
        </p:txBody>
      </p:sp>
      <p:sp>
        <p:nvSpPr>
          <p:cNvPr id="27" name="Text 20">
            <a:extLst>
              <a:ext uri="{FF2B5EF4-FFF2-40B4-BE49-F238E27FC236}">
                <a16:creationId xmlns:a16="http://schemas.microsoft.com/office/drawing/2014/main" id="{CAF16D42-463B-8B88-F34B-735EFF644DC9}"/>
              </a:ext>
            </a:extLst>
          </p:cNvPr>
          <p:cNvSpPr/>
          <p:nvPr/>
        </p:nvSpPr>
        <p:spPr>
          <a:xfrm>
            <a:off x="9906879" y="5548971"/>
            <a:ext cx="4023241" cy="1292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초기 계획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GPT-4 모델 사용 (응답 시간 10-15초)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문제점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사용자 대기 시간 길어 UX 저하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의사결정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안건별 요약 GPT-3.5-turbo 사용 + 프롬프트 최적화</a:t>
            </a:r>
            <a:r>
              <a:rPr lang="en-US" sz="1250" b="1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결과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응답 시간 2-5초 단축, 사용자 만족도 향상</a:t>
            </a:r>
            <a:endParaRPr lang="en-US" sz="1250" dirty="0"/>
          </a:p>
        </p:txBody>
      </p:sp>
      <p:sp>
        <p:nvSpPr>
          <p:cNvPr id="29" name="텍스트 개체 틀 2">
            <a:extLst>
              <a:ext uri="{FF2B5EF4-FFF2-40B4-BE49-F238E27FC236}">
                <a16:creationId xmlns:a16="http://schemas.microsoft.com/office/drawing/2014/main" id="{B56F929E-1F4E-F2D4-62D4-F88D2CE30698}"/>
              </a:ext>
            </a:extLst>
          </p:cNvPr>
          <p:cNvSpPr txBox="1">
            <a:spLocks/>
          </p:cNvSpPr>
          <p:nvPr/>
        </p:nvSpPr>
        <p:spPr>
          <a:xfrm>
            <a:off x="663778" y="4037902"/>
            <a:ext cx="7191172" cy="8259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  <a:lvl2pPr indent="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>
                <a:latin typeface="나눔고딕" panose="020D0604000000000000" pitchFamily="50" charset="-127"/>
                <a:ea typeface="나눔고딕" panose="020D0604000000000000" pitchFamily="50" charset="-127"/>
              </a:defRPr>
            </a:lvl2pPr>
            <a:lvl3pPr indent="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b="1">
                <a:latin typeface="나눔고딕" panose="020D0604000000000000" pitchFamily="50" charset="-127"/>
                <a:ea typeface="나눔고딕" panose="020D0604000000000000" pitchFamily="50" charset="-127"/>
              </a:defRPr>
            </a:lvl3pPr>
            <a:lvl4pPr indent="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>
                <a:latin typeface="나눔고딕" panose="020D0604000000000000" pitchFamily="50" charset="-127"/>
                <a:ea typeface="나눔고딕" panose="020D0604000000000000" pitchFamily="50" charset="-127"/>
              </a:defRPr>
            </a:lvl4pPr>
            <a:lvl5pPr indent="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>
                <a:latin typeface="나눔고딕" panose="020D0604000000000000" pitchFamily="50" charset="-127"/>
                <a:ea typeface="나눔고딕" panose="020D0604000000000000" pitchFamily="50" charset="-127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ko-KR" altLang="en-US" dirty="0"/>
              <a:t>🔄 </a:t>
            </a:r>
            <a:r>
              <a:rPr lang="en-US" altLang="ko-KR" dirty="0"/>
              <a:t>Pivoting </a:t>
            </a:r>
            <a:r>
              <a:rPr lang="ko-KR" altLang="en-US" dirty="0"/>
              <a:t>포인트와 의사결정</a:t>
            </a:r>
          </a:p>
        </p:txBody>
      </p:sp>
    </p:spTree>
    <p:extLst>
      <p:ext uri="{BB962C8B-B14F-4D97-AF65-F5344CB8AC3E}">
        <p14:creationId xmlns:p14="http://schemas.microsoft.com/office/powerpoint/2010/main" val="3932519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4235D196-317A-2CA5-CADD-6C3835E33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논리 아키텍처 설계</a:t>
            </a:r>
          </a:p>
        </p:txBody>
      </p:sp>
      <p:sp>
        <p:nvSpPr>
          <p:cNvPr id="8" name="제목 32">
            <a:extLst>
              <a:ext uri="{FF2B5EF4-FFF2-40B4-BE49-F238E27FC236}">
                <a16:creationId xmlns:a16="http://schemas.microsoft.com/office/drawing/2014/main" id="{84B379F8-D0D4-D59F-8ED5-B9D5ED2608F1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06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상세 설계 및 주요화면</a:t>
            </a:r>
            <a:endParaRPr lang="en-US" altLang="ko-KR" sz="2400" b="1" dirty="0">
              <a:solidFill>
                <a:srgbClr val="333333"/>
              </a:solidFill>
            </a:endParaRPr>
          </a:p>
        </p:txBody>
      </p:sp>
      <p:sp>
        <p:nvSpPr>
          <p:cNvPr id="55" name="Text 17">
            <a:extLst>
              <a:ext uri="{FF2B5EF4-FFF2-40B4-BE49-F238E27FC236}">
                <a16:creationId xmlns:a16="http://schemas.microsoft.com/office/drawing/2014/main" id="{90F0BA4A-E59B-B970-172D-95FBDE43E76C}"/>
              </a:ext>
            </a:extLst>
          </p:cNvPr>
          <p:cNvSpPr/>
          <p:nvPr/>
        </p:nvSpPr>
        <p:spPr>
          <a:xfrm>
            <a:off x="8661182" y="875408"/>
            <a:ext cx="5335046" cy="71913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2650"/>
              </a:lnSpc>
              <a:buNone/>
            </a:pPr>
            <a:r>
              <a:rPr lang="ko-KR" altLang="en-US" sz="2800" b="1" dirty="0">
                <a:highlight>
                  <a:srgbClr val="FFFF00"/>
                </a:highlight>
                <a:latin typeface="나눔고딕" panose="020D0604000000000000" pitchFamily="50" charset="-127"/>
                <a:ea typeface="나눔고딕" panose="020D0604000000000000" pitchFamily="50" charset="-127"/>
                <a:cs typeface="Nanum Gothic Extra Bold" pitchFamily="34" charset="-120"/>
              </a:rPr>
              <a:t>확장 가능</a:t>
            </a:r>
            <a:r>
              <a:rPr lang="ko-KR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  <a:cs typeface="Nanum Gothic Extra Bold" pitchFamily="34" charset="-120"/>
              </a:rPr>
              <a:t>하고 </a:t>
            </a:r>
            <a:r>
              <a:rPr lang="ko-KR" altLang="en-US" sz="2800" b="1" dirty="0">
                <a:highlight>
                  <a:srgbClr val="FFFF00"/>
                </a:highlight>
                <a:latin typeface="나눔고딕" panose="020D0604000000000000" pitchFamily="50" charset="-127"/>
                <a:ea typeface="나눔고딕" panose="020D0604000000000000" pitchFamily="50" charset="-127"/>
                <a:cs typeface="Nanum Gothic Extra Bold" pitchFamily="34" charset="-120"/>
              </a:rPr>
              <a:t>안정적인</a:t>
            </a:r>
            <a:r>
              <a:rPr lang="ko-KR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  <a:cs typeface="Nanum Gothic Extra Bold" pitchFamily="34" charset="-120"/>
              </a:rPr>
              <a:t> 설계 전략</a:t>
            </a:r>
          </a:p>
        </p:txBody>
      </p:sp>
      <p:pic>
        <p:nvPicPr>
          <p:cNvPr id="101" name="그림 100">
            <a:extLst>
              <a:ext uri="{FF2B5EF4-FFF2-40B4-BE49-F238E27FC236}">
                <a16:creationId xmlns:a16="http://schemas.microsoft.com/office/drawing/2014/main" id="{E658F654-389B-926B-4093-7506EB8C1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391" y="1234977"/>
            <a:ext cx="13681074" cy="667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87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C0DA7392-F166-2926-CC1C-A955C8C92E0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r="10571"/>
          <a:stretch>
            <a:fillRect/>
          </a:stretch>
        </p:blipFill>
        <p:spPr>
          <a:xfrm>
            <a:off x="1546579" y="0"/>
            <a:ext cx="13083821" cy="141874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14D48E7-1C9E-B18B-8ED0-6E191683B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물리 아키텍처 설계</a:t>
            </a:r>
          </a:p>
        </p:txBody>
      </p:sp>
      <p:sp>
        <p:nvSpPr>
          <p:cNvPr id="5" name="제목 32">
            <a:extLst>
              <a:ext uri="{FF2B5EF4-FFF2-40B4-BE49-F238E27FC236}">
                <a16:creationId xmlns:a16="http://schemas.microsoft.com/office/drawing/2014/main" id="{1544C26E-8573-8D69-0EAC-7724B3F04588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06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상세 설계 및 주요화면</a:t>
            </a:r>
            <a:endParaRPr lang="en-US" altLang="ko-KR" sz="2400" b="1" dirty="0">
              <a:solidFill>
                <a:srgbClr val="333333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685EAE-4CFD-DF04-8C39-DDA5B4AA00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4515" t="-16078" r="-2443" b="-9843"/>
          <a:stretch>
            <a:fillRect/>
          </a:stretch>
        </p:blipFill>
        <p:spPr>
          <a:xfrm>
            <a:off x="2982986" y="648665"/>
            <a:ext cx="11418817" cy="6328444"/>
          </a:xfrm>
          <a:prstGeom prst="ellipse">
            <a:avLst/>
          </a:prstGeom>
        </p:spPr>
      </p:pic>
      <p:grpSp>
        <p:nvGrpSpPr>
          <p:cNvPr id="61" name="그룹 60">
            <a:extLst>
              <a:ext uri="{FF2B5EF4-FFF2-40B4-BE49-F238E27FC236}">
                <a16:creationId xmlns:a16="http://schemas.microsoft.com/office/drawing/2014/main" id="{B367EBC2-A1EB-3373-6A7D-2FF744DBD9B4}"/>
              </a:ext>
            </a:extLst>
          </p:cNvPr>
          <p:cNvGrpSpPr/>
          <p:nvPr/>
        </p:nvGrpSpPr>
        <p:grpSpPr>
          <a:xfrm>
            <a:off x="602507" y="2860132"/>
            <a:ext cx="2731288" cy="916986"/>
            <a:chOff x="486255" y="2174331"/>
            <a:chExt cx="2731288" cy="916986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717F0452-6D04-65F2-1B31-2168290B9B0F}"/>
                </a:ext>
              </a:extLst>
            </p:cNvPr>
            <p:cNvGrpSpPr/>
            <p:nvPr/>
          </p:nvGrpSpPr>
          <p:grpSpPr>
            <a:xfrm>
              <a:off x="1540802" y="2381614"/>
              <a:ext cx="1676741" cy="704253"/>
              <a:chOff x="1336119" y="1537930"/>
              <a:chExt cx="1676741" cy="704253"/>
            </a:xfrm>
          </p:grpSpPr>
          <p:sp>
            <p:nvSpPr>
              <p:cNvPr id="10" name="Text 1">
                <a:extLst>
                  <a:ext uri="{FF2B5EF4-FFF2-40B4-BE49-F238E27FC236}">
                    <a16:creationId xmlns:a16="http://schemas.microsoft.com/office/drawing/2014/main" id="{991E2A2D-0C90-F7C3-CD4E-94FEB404CC41}"/>
                  </a:ext>
                </a:extLst>
              </p:cNvPr>
              <p:cNvSpPr/>
              <p:nvPr/>
            </p:nvSpPr>
            <p:spPr>
              <a:xfrm>
                <a:off x="1336119" y="1537930"/>
                <a:ext cx="702115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Backend</a:t>
                </a:r>
                <a:endParaRPr lang="en-US" sz="1400" dirty="0"/>
              </a:p>
            </p:txBody>
          </p:sp>
          <p:sp>
            <p:nvSpPr>
              <p:cNvPr id="11" name="Text 2">
                <a:extLst>
                  <a:ext uri="{FF2B5EF4-FFF2-40B4-BE49-F238E27FC236}">
                    <a16:creationId xmlns:a16="http://schemas.microsoft.com/office/drawing/2014/main" id="{120B8B6E-6051-4EF4-6BAB-22EDDC5E0619}"/>
                  </a:ext>
                </a:extLst>
              </p:cNvPr>
              <p:cNvSpPr/>
              <p:nvPr/>
            </p:nvSpPr>
            <p:spPr>
              <a:xfrm>
                <a:off x="1336119" y="1804617"/>
                <a:ext cx="1635063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Java 17 + Spring Boot 3.2</a:t>
                </a:r>
                <a:endParaRPr lang="en-US" sz="1100" dirty="0"/>
              </a:p>
            </p:txBody>
          </p:sp>
          <p:sp>
            <p:nvSpPr>
              <p:cNvPr id="12" name="Text 3">
                <a:extLst>
                  <a:ext uri="{FF2B5EF4-FFF2-40B4-BE49-F238E27FC236}">
                    <a16:creationId xmlns:a16="http://schemas.microsoft.com/office/drawing/2014/main" id="{AFC58C9E-3F8A-2DDF-BA2A-D9B8E4C194D0}"/>
                  </a:ext>
                </a:extLst>
              </p:cNvPr>
              <p:cNvSpPr/>
              <p:nvPr/>
            </p:nvSpPr>
            <p:spPr>
              <a:xfrm>
                <a:off x="1336119" y="2032510"/>
                <a:ext cx="1676741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엔터프라이즈급 안정성 보장</a:t>
                </a:r>
                <a:endParaRPr lang="en-US" sz="1100" dirty="0"/>
              </a:p>
            </p:txBody>
          </p:sp>
        </p:grp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AF63C6B1-5A4F-6DBA-FA85-D6E8712A54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6255" y="2174331"/>
              <a:ext cx="982655" cy="916986"/>
              <a:chOff x="584019" y="1012091"/>
              <a:chExt cx="1582574" cy="1342558"/>
            </a:xfrm>
          </p:grpSpPr>
          <p:pic>
            <p:nvPicPr>
              <p:cNvPr id="57" name="그림 56">
                <a:extLst>
                  <a:ext uri="{FF2B5EF4-FFF2-40B4-BE49-F238E27FC236}">
                    <a16:creationId xmlns:a16="http://schemas.microsoft.com/office/drawing/2014/main" id="{C72EC47E-1D4D-CB53-F7BF-68E952D1F5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4019" y="1012091"/>
                <a:ext cx="851146" cy="1342558"/>
              </a:xfrm>
              <a:prstGeom prst="rect">
                <a:avLst/>
              </a:prstGeom>
            </p:spPr>
          </p:pic>
          <p:pic>
            <p:nvPicPr>
              <p:cNvPr id="2056" name="Picture 8" descr="Spring Boot - Wikipedia">
                <a:extLst>
                  <a:ext uri="{FF2B5EF4-FFF2-40B4-BE49-F238E27FC236}">
                    <a16:creationId xmlns:a16="http://schemas.microsoft.com/office/drawing/2014/main" id="{BC5AB2D7-C324-7DF5-8089-D58E9CC6BB4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2875" y="1320767"/>
                <a:ext cx="753718" cy="6851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C3645AAF-AB33-8D32-8383-129826C390DE}"/>
              </a:ext>
            </a:extLst>
          </p:cNvPr>
          <p:cNvGrpSpPr/>
          <p:nvPr/>
        </p:nvGrpSpPr>
        <p:grpSpPr>
          <a:xfrm>
            <a:off x="744415" y="3984337"/>
            <a:ext cx="2308326" cy="724127"/>
            <a:chOff x="241686" y="3480279"/>
            <a:chExt cx="2308326" cy="724127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4DC0F595-91A3-A51A-46AC-D0689CAD09E8}"/>
                </a:ext>
              </a:extLst>
            </p:cNvPr>
            <p:cNvGrpSpPr/>
            <p:nvPr/>
          </p:nvGrpSpPr>
          <p:grpSpPr>
            <a:xfrm>
              <a:off x="1165017" y="3480279"/>
              <a:ext cx="1384995" cy="724127"/>
              <a:chOff x="5771907" y="1537930"/>
              <a:chExt cx="1384995" cy="724127"/>
            </a:xfrm>
          </p:grpSpPr>
          <p:sp>
            <p:nvSpPr>
              <p:cNvPr id="15" name="Text 4">
                <a:extLst>
                  <a:ext uri="{FF2B5EF4-FFF2-40B4-BE49-F238E27FC236}">
                    <a16:creationId xmlns:a16="http://schemas.microsoft.com/office/drawing/2014/main" id="{8058DFD3-7014-5AFC-F70A-14E4F9F17649}"/>
                  </a:ext>
                </a:extLst>
              </p:cNvPr>
              <p:cNvSpPr/>
              <p:nvPr/>
            </p:nvSpPr>
            <p:spPr>
              <a:xfrm>
                <a:off x="5771907" y="1537930"/>
                <a:ext cx="755015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Frontend</a:t>
                </a:r>
                <a:endParaRPr lang="en-US" sz="1400" dirty="0"/>
              </a:p>
            </p:txBody>
          </p:sp>
          <p:sp>
            <p:nvSpPr>
              <p:cNvPr id="16" name="Text 5">
                <a:extLst>
                  <a:ext uri="{FF2B5EF4-FFF2-40B4-BE49-F238E27FC236}">
                    <a16:creationId xmlns:a16="http://schemas.microsoft.com/office/drawing/2014/main" id="{3C631D58-1AC8-B188-2C0D-CE34D5768EDB}"/>
                  </a:ext>
                </a:extLst>
              </p:cNvPr>
              <p:cNvSpPr/>
              <p:nvPr/>
            </p:nvSpPr>
            <p:spPr>
              <a:xfrm>
                <a:off x="5771907" y="1799875"/>
                <a:ext cx="1384995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React 18 + TypeScript</a:t>
                </a:r>
                <a:endParaRPr lang="en-US" sz="1100" dirty="0"/>
              </a:p>
            </p:txBody>
          </p:sp>
          <p:sp>
            <p:nvSpPr>
              <p:cNvPr id="17" name="Text 6">
                <a:extLst>
                  <a:ext uri="{FF2B5EF4-FFF2-40B4-BE49-F238E27FC236}">
                    <a16:creationId xmlns:a16="http://schemas.microsoft.com/office/drawing/2014/main" id="{864DF370-3E7F-6FBB-9EB7-CE9C5EC69924}"/>
                  </a:ext>
                </a:extLst>
              </p:cNvPr>
              <p:cNvSpPr/>
              <p:nvPr/>
            </p:nvSpPr>
            <p:spPr>
              <a:xfrm>
                <a:off x="5771907" y="2052384"/>
                <a:ext cx="1320874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실시간 협업 UI 최적화</a:t>
                </a:r>
                <a:endParaRPr lang="en-US" sz="1100" dirty="0"/>
              </a:p>
            </p:txBody>
          </p:sp>
        </p:grp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id="{8A21A865-5AAE-8880-E731-59F8571480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1686" y="3500008"/>
              <a:ext cx="909103" cy="550758"/>
              <a:chOff x="1759689" y="1320543"/>
              <a:chExt cx="1464118" cy="887001"/>
            </a:xfrm>
          </p:grpSpPr>
          <p:pic>
            <p:nvPicPr>
              <p:cNvPr id="2058" name="Picture 10" descr="React] React 기초">
                <a:extLst>
                  <a:ext uri="{FF2B5EF4-FFF2-40B4-BE49-F238E27FC236}">
                    <a16:creationId xmlns:a16="http://schemas.microsoft.com/office/drawing/2014/main" id="{6C4F1DF7-3970-6950-9B24-4A5053C290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939" r="17040"/>
              <a:stretch>
                <a:fillRect/>
              </a:stretch>
            </p:blipFill>
            <p:spPr bwMode="auto">
              <a:xfrm>
                <a:off x="1759689" y="1375358"/>
                <a:ext cx="810804" cy="8321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0" name="Picture 12" descr="TypeScript] - TypeScript 타입">
                <a:extLst>
                  <a:ext uri="{FF2B5EF4-FFF2-40B4-BE49-F238E27FC236}">
                    <a16:creationId xmlns:a16="http://schemas.microsoft.com/office/drawing/2014/main" id="{B1DAF13C-1C99-27B5-20A6-865D93CFEF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3440" y="1320543"/>
                <a:ext cx="770367" cy="7703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054" name="그룹 2053">
            <a:extLst>
              <a:ext uri="{FF2B5EF4-FFF2-40B4-BE49-F238E27FC236}">
                <a16:creationId xmlns:a16="http://schemas.microsoft.com/office/drawing/2014/main" id="{7B5301F2-95A1-0D1B-E77C-2EC541BD3B1D}"/>
              </a:ext>
            </a:extLst>
          </p:cNvPr>
          <p:cNvGrpSpPr/>
          <p:nvPr/>
        </p:nvGrpSpPr>
        <p:grpSpPr>
          <a:xfrm>
            <a:off x="1032988" y="5839607"/>
            <a:ext cx="2218886" cy="738119"/>
            <a:chOff x="527106" y="4611080"/>
            <a:chExt cx="2218886" cy="738119"/>
          </a:xfrm>
        </p:grpSpPr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CB7E3C35-F55E-552F-32D7-2C692B483B8C}"/>
                </a:ext>
              </a:extLst>
            </p:cNvPr>
            <p:cNvGrpSpPr/>
            <p:nvPr/>
          </p:nvGrpSpPr>
          <p:grpSpPr>
            <a:xfrm>
              <a:off x="1184667" y="4611080"/>
              <a:ext cx="1561325" cy="738119"/>
              <a:chOff x="1336119" y="2832259"/>
              <a:chExt cx="1561325" cy="738119"/>
            </a:xfrm>
          </p:grpSpPr>
          <p:sp>
            <p:nvSpPr>
              <p:cNvPr id="25" name="Text 10">
                <a:extLst>
                  <a:ext uri="{FF2B5EF4-FFF2-40B4-BE49-F238E27FC236}">
                    <a16:creationId xmlns:a16="http://schemas.microsoft.com/office/drawing/2014/main" id="{7F0E724E-C628-C054-FB25-9957FE603FE8}"/>
                  </a:ext>
                </a:extLst>
              </p:cNvPr>
              <p:cNvSpPr/>
              <p:nvPr/>
            </p:nvSpPr>
            <p:spPr>
              <a:xfrm>
                <a:off x="1336119" y="2832259"/>
                <a:ext cx="238848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DB</a:t>
                </a:r>
                <a:endParaRPr lang="en-US" sz="1400" dirty="0"/>
              </a:p>
            </p:txBody>
          </p:sp>
          <p:sp>
            <p:nvSpPr>
              <p:cNvPr id="26" name="Text 11">
                <a:extLst>
                  <a:ext uri="{FF2B5EF4-FFF2-40B4-BE49-F238E27FC236}">
                    <a16:creationId xmlns:a16="http://schemas.microsoft.com/office/drawing/2014/main" id="{2D9DD42F-16F7-EFAB-8780-D5EAEFA1BBBD}"/>
                  </a:ext>
                </a:extLst>
              </p:cNvPr>
              <p:cNvSpPr/>
              <p:nvPr/>
            </p:nvSpPr>
            <p:spPr>
              <a:xfrm>
                <a:off x="1336119" y="3115879"/>
                <a:ext cx="937757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PostgreSQL 15</a:t>
                </a:r>
                <a:endParaRPr lang="en-US" sz="1100" dirty="0"/>
              </a:p>
            </p:txBody>
          </p:sp>
          <p:sp>
            <p:nvSpPr>
              <p:cNvPr id="27" name="Text 12">
                <a:extLst>
                  <a:ext uri="{FF2B5EF4-FFF2-40B4-BE49-F238E27FC236}">
                    <a16:creationId xmlns:a16="http://schemas.microsoft.com/office/drawing/2014/main" id="{B0E7FBAB-3079-2AC4-C230-AB1882EDD06B}"/>
                  </a:ext>
                </a:extLst>
              </p:cNvPr>
              <p:cNvSpPr/>
              <p:nvPr/>
            </p:nvSpPr>
            <p:spPr>
              <a:xfrm>
                <a:off x="1336119" y="3360705"/>
                <a:ext cx="1561325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구조화 데이터, ACID 보장</a:t>
                </a:r>
                <a:endParaRPr lang="en-US" sz="1100" dirty="0"/>
              </a:p>
            </p:txBody>
          </p:sp>
        </p:grpSp>
        <p:pic>
          <p:nvPicPr>
            <p:cNvPr id="2066" name="Picture 18" descr="PostgreSQL Discussions | G2">
              <a:extLst>
                <a:ext uri="{FF2B5EF4-FFF2-40B4-BE49-F238E27FC236}">
                  <a16:creationId xmlns:a16="http://schemas.microsoft.com/office/drawing/2014/main" id="{5A67E28D-FDD1-2A04-1B9F-E62ABE5E2D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92" t="9018" r="28156" b="8032"/>
            <a:stretch>
              <a:fillRect/>
            </a:stretch>
          </p:blipFill>
          <p:spPr bwMode="auto">
            <a:xfrm>
              <a:off x="527106" y="4620281"/>
              <a:ext cx="626526" cy="62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5" name="그룹 2054">
            <a:extLst>
              <a:ext uri="{FF2B5EF4-FFF2-40B4-BE49-F238E27FC236}">
                <a16:creationId xmlns:a16="http://schemas.microsoft.com/office/drawing/2014/main" id="{327FF532-D8F2-40A5-E93B-D6660CE5FFD0}"/>
              </a:ext>
            </a:extLst>
          </p:cNvPr>
          <p:cNvGrpSpPr/>
          <p:nvPr/>
        </p:nvGrpSpPr>
        <p:grpSpPr>
          <a:xfrm>
            <a:off x="3773431" y="6791231"/>
            <a:ext cx="2403598" cy="736801"/>
            <a:chOff x="471048" y="5755873"/>
            <a:chExt cx="2403598" cy="736801"/>
          </a:xfrm>
        </p:grpSpPr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5664FF08-2FD6-C5B5-CD88-FC936F2CEA8F}"/>
                </a:ext>
              </a:extLst>
            </p:cNvPr>
            <p:cNvGrpSpPr/>
            <p:nvPr/>
          </p:nvGrpSpPr>
          <p:grpSpPr>
            <a:xfrm>
              <a:off x="1204317" y="5755873"/>
              <a:ext cx="1670329" cy="736801"/>
              <a:chOff x="1336119" y="4126587"/>
              <a:chExt cx="1670329" cy="736801"/>
            </a:xfrm>
          </p:grpSpPr>
          <p:sp>
            <p:nvSpPr>
              <p:cNvPr id="35" name="Text 19">
                <a:extLst>
                  <a:ext uri="{FF2B5EF4-FFF2-40B4-BE49-F238E27FC236}">
                    <a16:creationId xmlns:a16="http://schemas.microsoft.com/office/drawing/2014/main" id="{110A8FA1-F68A-76A8-47F1-A992727E1B4B}"/>
                  </a:ext>
                </a:extLst>
              </p:cNvPr>
              <p:cNvSpPr/>
              <p:nvPr/>
            </p:nvSpPr>
            <p:spPr>
              <a:xfrm>
                <a:off x="1336119" y="4126587"/>
                <a:ext cx="315792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MQ</a:t>
                </a:r>
                <a:endParaRPr lang="en-US" sz="1400" dirty="0"/>
              </a:p>
            </p:txBody>
          </p:sp>
          <p:sp>
            <p:nvSpPr>
              <p:cNvPr id="36" name="Text 20">
                <a:extLst>
                  <a:ext uri="{FF2B5EF4-FFF2-40B4-BE49-F238E27FC236}">
                    <a16:creationId xmlns:a16="http://schemas.microsoft.com/office/drawing/2014/main" id="{9400F107-8005-5317-EB45-EDE4C45437EA}"/>
                  </a:ext>
                </a:extLst>
              </p:cNvPr>
              <p:cNvSpPr/>
              <p:nvPr/>
            </p:nvSpPr>
            <p:spPr>
              <a:xfrm>
                <a:off x="1336119" y="4410207"/>
                <a:ext cx="1077218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100" b="1" dirty="0" err="1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</a:rPr>
                  <a:t>Azuer</a:t>
                </a: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</a:rPr>
                  <a:t> Event Hub</a:t>
                </a:r>
              </a:p>
            </p:txBody>
          </p:sp>
          <p:sp>
            <p:nvSpPr>
              <p:cNvPr id="37" name="Text 21">
                <a:extLst>
                  <a:ext uri="{FF2B5EF4-FFF2-40B4-BE49-F238E27FC236}">
                    <a16:creationId xmlns:a16="http://schemas.microsoft.com/office/drawing/2014/main" id="{CAEE46BD-63A2-DB63-314F-7CA80B8CB7AC}"/>
                  </a:ext>
                </a:extLst>
              </p:cNvPr>
              <p:cNvSpPr/>
              <p:nvPr/>
            </p:nvSpPr>
            <p:spPr>
              <a:xfrm>
                <a:off x="1336119" y="4653715"/>
                <a:ext cx="1670329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AI 비동기 처리, 이벤트 기반</a:t>
                </a:r>
                <a:endParaRPr lang="en-US" sz="1100" dirty="0"/>
              </a:p>
            </p:txBody>
          </p:sp>
        </p:grpSp>
        <p:pic>
          <p:nvPicPr>
            <p:cNvPr id="2068" name="Picture 20" descr="가격 - Event Hubs | Microsoft Azure">
              <a:extLst>
                <a:ext uri="{FF2B5EF4-FFF2-40B4-BE49-F238E27FC236}">
                  <a16:creationId xmlns:a16="http://schemas.microsoft.com/office/drawing/2014/main" id="{6561F5D4-35FE-879A-39CF-E0DC6F9F94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048" y="5816116"/>
              <a:ext cx="772271" cy="405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7" name="그룹 2056">
            <a:extLst>
              <a:ext uri="{FF2B5EF4-FFF2-40B4-BE49-F238E27FC236}">
                <a16:creationId xmlns:a16="http://schemas.microsoft.com/office/drawing/2014/main" id="{06E82FDE-7C29-D244-F199-FF829CBB01F5}"/>
              </a:ext>
            </a:extLst>
          </p:cNvPr>
          <p:cNvGrpSpPr/>
          <p:nvPr/>
        </p:nvGrpSpPr>
        <p:grpSpPr>
          <a:xfrm>
            <a:off x="1106779" y="6794669"/>
            <a:ext cx="1892075" cy="733363"/>
            <a:chOff x="589944" y="6899348"/>
            <a:chExt cx="1892075" cy="733363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AA0F213-608A-59DE-92DA-546A17695995}"/>
                </a:ext>
              </a:extLst>
            </p:cNvPr>
            <p:cNvGrpSpPr/>
            <p:nvPr/>
          </p:nvGrpSpPr>
          <p:grpSpPr>
            <a:xfrm>
              <a:off x="1164351" y="6899348"/>
              <a:ext cx="1317668" cy="733363"/>
              <a:chOff x="10226679" y="2832259"/>
              <a:chExt cx="1317668" cy="733363"/>
            </a:xfrm>
          </p:grpSpPr>
          <p:sp>
            <p:nvSpPr>
              <p:cNvPr id="30" name="Text 16">
                <a:extLst>
                  <a:ext uri="{FF2B5EF4-FFF2-40B4-BE49-F238E27FC236}">
                    <a16:creationId xmlns:a16="http://schemas.microsoft.com/office/drawing/2014/main" id="{F50A3BAF-0E15-7982-9D83-5D5A2BA4C21D}"/>
                  </a:ext>
                </a:extLst>
              </p:cNvPr>
              <p:cNvSpPr/>
              <p:nvPr/>
            </p:nvSpPr>
            <p:spPr>
              <a:xfrm>
                <a:off x="10246995" y="2832259"/>
                <a:ext cx="336631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캐시</a:t>
                </a:r>
                <a:endParaRPr lang="en-US" sz="1400" dirty="0"/>
              </a:p>
            </p:txBody>
          </p:sp>
          <p:sp>
            <p:nvSpPr>
              <p:cNvPr id="31" name="Text 17">
                <a:extLst>
                  <a:ext uri="{FF2B5EF4-FFF2-40B4-BE49-F238E27FC236}">
                    <a16:creationId xmlns:a16="http://schemas.microsoft.com/office/drawing/2014/main" id="{684397C0-CA37-BB9C-7C4B-B0C7135FCE5B}"/>
                  </a:ext>
                </a:extLst>
              </p:cNvPr>
              <p:cNvSpPr/>
              <p:nvPr/>
            </p:nvSpPr>
            <p:spPr>
              <a:xfrm>
                <a:off x="10246995" y="3114699"/>
                <a:ext cx="338234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Redis</a:t>
                </a:r>
                <a:endParaRPr lang="en-US" sz="1100" dirty="0"/>
              </a:p>
            </p:txBody>
          </p:sp>
          <p:sp>
            <p:nvSpPr>
              <p:cNvPr id="32" name="Text 18">
                <a:extLst>
                  <a:ext uri="{FF2B5EF4-FFF2-40B4-BE49-F238E27FC236}">
                    <a16:creationId xmlns:a16="http://schemas.microsoft.com/office/drawing/2014/main" id="{9C6E4F74-FCD9-8510-C632-1ADF122B012A}"/>
                  </a:ext>
                </a:extLst>
              </p:cNvPr>
              <p:cNvSpPr/>
              <p:nvPr/>
            </p:nvSpPr>
            <p:spPr>
              <a:xfrm>
                <a:off x="10226679" y="3355949"/>
                <a:ext cx="1317668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실시간 세션 관리 지원</a:t>
                </a:r>
                <a:endParaRPr lang="en-US" sz="1100" dirty="0"/>
              </a:p>
            </p:txBody>
          </p:sp>
        </p:grpSp>
        <p:pic>
          <p:nvPicPr>
            <p:cNvPr id="2070" name="Picture 22" descr="Redis 알아보기">
              <a:extLst>
                <a:ext uri="{FF2B5EF4-FFF2-40B4-BE49-F238E27FC236}">
                  <a16:creationId xmlns:a16="http://schemas.microsoft.com/office/drawing/2014/main" id="{EDD8A9F1-41FA-D064-0B20-3A00043C53C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71" t="21895" r="27453" b="22181"/>
            <a:stretch>
              <a:fillRect/>
            </a:stretch>
          </p:blipFill>
          <p:spPr bwMode="auto">
            <a:xfrm>
              <a:off x="589944" y="6950227"/>
              <a:ext cx="523932" cy="451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그룹 2050">
            <a:extLst>
              <a:ext uri="{FF2B5EF4-FFF2-40B4-BE49-F238E27FC236}">
                <a16:creationId xmlns:a16="http://schemas.microsoft.com/office/drawing/2014/main" id="{E6BFDBA1-13D0-43F7-E974-4664DB2EFD82}"/>
              </a:ext>
            </a:extLst>
          </p:cNvPr>
          <p:cNvGrpSpPr/>
          <p:nvPr/>
        </p:nvGrpSpPr>
        <p:grpSpPr>
          <a:xfrm>
            <a:off x="3537032" y="5821678"/>
            <a:ext cx="2876396" cy="773977"/>
            <a:chOff x="3298495" y="5806038"/>
            <a:chExt cx="2876396" cy="773977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50AC7F25-8462-EF87-F3D0-8F58CFB7E417}"/>
                </a:ext>
              </a:extLst>
            </p:cNvPr>
            <p:cNvGrpSpPr/>
            <p:nvPr/>
          </p:nvGrpSpPr>
          <p:grpSpPr>
            <a:xfrm>
              <a:off x="4272126" y="5852090"/>
              <a:ext cx="1902765" cy="727925"/>
              <a:chOff x="1322493" y="5420916"/>
              <a:chExt cx="1902765" cy="727925"/>
            </a:xfrm>
          </p:grpSpPr>
          <p:sp>
            <p:nvSpPr>
              <p:cNvPr id="45" name="Text 28">
                <a:extLst>
                  <a:ext uri="{FF2B5EF4-FFF2-40B4-BE49-F238E27FC236}">
                    <a16:creationId xmlns:a16="http://schemas.microsoft.com/office/drawing/2014/main" id="{4F850A84-C157-4FDD-E761-5DACBA18ACA3}"/>
                  </a:ext>
                </a:extLst>
              </p:cNvPr>
              <p:cNvSpPr/>
              <p:nvPr/>
            </p:nvSpPr>
            <p:spPr>
              <a:xfrm>
                <a:off x="1336119" y="5420916"/>
                <a:ext cx="673261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컨테이너</a:t>
                </a:r>
                <a:endParaRPr lang="en-US" sz="1400" dirty="0"/>
              </a:p>
            </p:txBody>
          </p:sp>
          <p:sp>
            <p:nvSpPr>
              <p:cNvPr id="46" name="Text 29">
                <a:extLst>
                  <a:ext uri="{FF2B5EF4-FFF2-40B4-BE49-F238E27FC236}">
                    <a16:creationId xmlns:a16="http://schemas.microsoft.com/office/drawing/2014/main" id="{7282A0F5-7095-9D81-ED60-DE39AA15899B}"/>
                  </a:ext>
                </a:extLst>
              </p:cNvPr>
              <p:cNvSpPr/>
              <p:nvPr/>
            </p:nvSpPr>
            <p:spPr>
              <a:xfrm>
                <a:off x="1336119" y="5699578"/>
                <a:ext cx="1340110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Docker + Kubernetes</a:t>
                </a:r>
                <a:endParaRPr lang="en-US" sz="1100" dirty="0"/>
              </a:p>
            </p:txBody>
          </p:sp>
          <p:sp>
            <p:nvSpPr>
              <p:cNvPr id="47" name="Text 30">
                <a:extLst>
                  <a:ext uri="{FF2B5EF4-FFF2-40B4-BE49-F238E27FC236}">
                    <a16:creationId xmlns:a16="http://schemas.microsoft.com/office/drawing/2014/main" id="{53FAEFF5-4521-E8A4-D47B-B1FCC08DA2F9}"/>
                  </a:ext>
                </a:extLst>
              </p:cNvPr>
              <p:cNvSpPr/>
              <p:nvPr/>
            </p:nvSpPr>
            <p:spPr>
              <a:xfrm>
                <a:off x="1322493" y="5939168"/>
                <a:ext cx="1902765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마이크로서비스 오케스트레이션</a:t>
                </a:r>
                <a:endParaRPr lang="en-US" sz="1100" dirty="0"/>
              </a:p>
            </p:txBody>
          </p:sp>
        </p:grpSp>
        <p:grpSp>
          <p:nvGrpSpPr>
            <p:cNvPr id="2049" name="그룹 2048">
              <a:extLst>
                <a:ext uri="{FF2B5EF4-FFF2-40B4-BE49-F238E27FC236}">
                  <a16:creationId xmlns:a16="http://schemas.microsoft.com/office/drawing/2014/main" id="{6E190AF6-0EA5-9698-8E0F-1041AEA9AB1E}"/>
                </a:ext>
              </a:extLst>
            </p:cNvPr>
            <p:cNvGrpSpPr/>
            <p:nvPr/>
          </p:nvGrpSpPr>
          <p:grpSpPr>
            <a:xfrm>
              <a:off x="3298495" y="5806038"/>
              <a:ext cx="988958" cy="604485"/>
              <a:chOff x="6289433" y="5875488"/>
              <a:chExt cx="988958" cy="604485"/>
            </a:xfrm>
          </p:grpSpPr>
          <p:pic>
            <p:nvPicPr>
              <p:cNvPr id="2072" name="Picture 24" descr="What is Docker? - Viking Software A/S">
                <a:extLst>
                  <a:ext uri="{FF2B5EF4-FFF2-40B4-BE49-F238E27FC236}">
                    <a16:creationId xmlns:a16="http://schemas.microsoft.com/office/drawing/2014/main" id="{38CF7B11-960B-C808-93F3-1B2F8798A8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89433" y="5875488"/>
                <a:ext cx="604485" cy="6044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8" name="Picture 30" descr="K8s Tips &amp; Tricks – 실전 쿠버네티스 핵심 꿀팁 – 한컴테크">
                <a:extLst>
                  <a:ext uri="{FF2B5EF4-FFF2-40B4-BE49-F238E27FC236}">
                    <a16:creationId xmlns:a16="http://schemas.microsoft.com/office/drawing/2014/main" id="{BBE706CC-5BB3-235F-07AF-C2FB8C1C9F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107" t="6890" r="33398" b="33260"/>
              <a:stretch>
                <a:fillRect/>
              </a:stretch>
            </p:blipFill>
            <p:spPr bwMode="auto">
              <a:xfrm>
                <a:off x="6769149" y="5896296"/>
                <a:ext cx="509242" cy="4969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053" name="그룹 2052">
            <a:extLst>
              <a:ext uri="{FF2B5EF4-FFF2-40B4-BE49-F238E27FC236}">
                <a16:creationId xmlns:a16="http://schemas.microsoft.com/office/drawing/2014/main" id="{86D082F8-96D8-68E2-5E4E-97F46DBA9F48}"/>
              </a:ext>
            </a:extLst>
          </p:cNvPr>
          <p:cNvGrpSpPr/>
          <p:nvPr/>
        </p:nvGrpSpPr>
        <p:grpSpPr>
          <a:xfrm>
            <a:off x="722505" y="4915683"/>
            <a:ext cx="2471414" cy="726430"/>
            <a:chOff x="3113323" y="4784731"/>
            <a:chExt cx="2471414" cy="726430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D0CD3DAA-A0F7-0253-82DA-C25B39314DC5}"/>
                </a:ext>
              </a:extLst>
            </p:cNvPr>
            <p:cNvGrpSpPr/>
            <p:nvPr/>
          </p:nvGrpSpPr>
          <p:grpSpPr>
            <a:xfrm>
              <a:off x="4091151" y="4784731"/>
              <a:ext cx="1493586" cy="726430"/>
              <a:chOff x="10233369" y="1537930"/>
              <a:chExt cx="1493586" cy="726430"/>
            </a:xfrm>
          </p:grpSpPr>
          <p:sp>
            <p:nvSpPr>
              <p:cNvPr id="20" name="Text 7">
                <a:extLst>
                  <a:ext uri="{FF2B5EF4-FFF2-40B4-BE49-F238E27FC236}">
                    <a16:creationId xmlns:a16="http://schemas.microsoft.com/office/drawing/2014/main" id="{0A49A59F-DC8F-BA4F-D45D-2867AD3F6BEA}"/>
                  </a:ext>
                </a:extLst>
              </p:cNvPr>
              <p:cNvSpPr/>
              <p:nvPr/>
            </p:nvSpPr>
            <p:spPr>
              <a:xfrm>
                <a:off x="10246995" y="1537930"/>
                <a:ext cx="798295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AI Service</a:t>
                </a:r>
                <a:endParaRPr lang="en-US" sz="1400" dirty="0"/>
              </a:p>
            </p:txBody>
          </p:sp>
          <p:sp>
            <p:nvSpPr>
              <p:cNvPr id="21" name="Text 8">
                <a:extLst>
                  <a:ext uri="{FF2B5EF4-FFF2-40B4-BE49-F238E27FC236}">
                    <a16:creationId xmlns:a16="http://schemas.microsoft.com/office/drawing/2014/main" id="{79FB933D-40F3-CBBB-8DBD-49A9EE029ACE}"/>
                  </a:ext>
                </a:extLst>
              </p:cNvPr>
              <p:cNvSpPr/>
              <p:nvPr/>
            </p:nvSpPr>
            <p:spPr>
              <a:xfrm>
                <a:off x="10233369" y="1816562"/>
                <a:ext cx="1485984" cy="2064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Python 3.11 + CLAUDE</a:t>
                </a:r>
                <a:endParaRPr lang="en-US" sz="1100" dirty="0"/>
              </a:p>
            </p:txBody>
          </p:sp>
          <p:sp>
            <p:nvSpPr>
              <p:cNvPr id="22" name="Text 9">
                <a:extLst>
                  <a:ext uri="{FF2B5EF4-FFF2-40B4-BE49-F238E27FC236}">
                    <a16:creationId xmlns:a16="http://schemas.microsoft.com/office/drawing/2014/main" id="{4C828A06-DF24-2582-41E8-36979A79DC5A}"/>
                  </a:ext>
                </a:extLst>
              </p:cNvPr>
              <p:cNvSpPr/>
              <p:nvPr/>
            </p:nvSpPr>
            <p:spPr>
              <a:xfrm>
                <a:off x="10237765" y="2054687"/>
                <a:ext cx="1489190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AI/ML 생태계, 빠른 응답</a:t>
                </a:r>
                <a:endParaRPr lang="en-US" sz="1100" dirty="0"/>
              </a:p>
            </p:txBody>
          </p:sp>
        </p:grpSp>
        <p:grpSp>
          <p:nvGrpSpPr>
            <p:cNvPr id="2052" name="그룹 2051">
              <a:extLst>
                <a:ext uri="{FF2B5EF4-FFF2-40B4-BE49-F238E27FC236}">
                  <a16:creationId xmlns:a16="http://schemas.microsoft.com/office/drawing/2014/main" id="{23276198-D223-0F43-A8A5-860338295B9A}"/>
                </a:ext>
              </a:extLst>
            </p:cNvPr>
            <p:cNvGrpSpPr/>
            <p:nvPr/>
          </p:nvGrpSpPr>
          <p:grpSpPr>
            <a:xfrm>
              <a:off x="3113323" y="4793109"/>
              <a:ext cx="946718" cy="503465"/>
              <a:chOff x="5683581" y="5011561"/>
              <a:chExt cx="946718" cy="503465"/>
            </a:xfrm>
          </p:grpSpPr>
          <p:pic>
            <p:nvPicPr>
              <p:cNvPr id="2082" name="Picture 34" descr="Python] 자료구조 - 1">
                <a:extLst>
                  <a:ext uri="{FF2B5EF4-FFF2-40B4-BE49-F238E27FC236}">
                    <a16:creationId xmlns:a16="http://schemas.microsoft.com/office/drawing/2014/main" id="{1A411452-F95B-99AB-2CB8-AA9487361F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39" r="31371" b="33390"/>
              <a:stretch>
                <a:fillRect/>
              </a:stretch>
            </p:blipFill>
            <p:spPr bwMode="auto">
              <a:xfrm>
                <a:off x="6167624" y="5055077"/>
                <a:ext cx="462675" cy="4599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84" name="Picture 36">
                <a:extLst>
                  <a:ext uri="{FF2B5EF4-FFF2-40B4-BE49-F238E27FC236}">
                    <a16:creationId xmlns:a16="http://schemas.microsoft.com/office/drawing/2014/main" id="{336AB4E8-035F-A350-A630-4E056FB5385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83581" y="5011561"/>
                <a:ext cx="471626" cy="471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059" name="그룹 2058">
            <a:extLst>
              <a:ext uri="{FF2B5EF4-FFF2-40B4-BE49-F238E27FC236}">
                <a16:creationId xmlns:a16="http://schemas.microsoft.com/office/drawing/2014/main" id="{29799C13-A3F5-4204-36AE-988C922FEF0A}"/>
              </a:ext>
            </a:extLst>
          </p:cNvPr>
          <p:cNvGrpSpPr/>
          <p:nvPr/>
        </p:nvGrpSpPr>
        <p:grpSpPr>
          <a:xfrm>
            <a:off x="6661789" y="5833647"/>
            <a:ext cx="1833684" cy="750039"/>
            <a:chOff x="3547231" y="6886503"/>
            <a:chExt cx="1833684" cy="750039"/>
          </a:xfrm>
        </p:grpSpPr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2E7083F2-D65C-8465-D568-60F7C76C10DE}"/>
                </a:ext>
              </a:extLst>
            </p:cNvPr>
            <p:cNvGrpSpPr/>
            <p:nvPr/>
          </p:nvGrpSpPr>
          <p:grpSpPr>
            <a:xfrm>
              <a:off x="4060041" y="6886503"/>
              <a:ext cx="1320874" cy="750039"/>
              <a:chOff x="5757227" y="4126587"/>
              <a:chExt cx="1320874" cy="750039"/>
            </a:xfrm>
          </p:grpSpPr>
          <p:sp>
            <p:nvSpPr>
              <p:cNvPr id="40" name="Text 22">
                <a:extLst>
                  <a:ext uri="{FF2B5EF4-FFF2-40B4-BE49-F238E27FC236}">
                    <a16:creationId xmlns:a16="http://schemas.microsoft.com/office/drawing/2014/main" id="{91F03D95-AFFE-D773-443D-8C85027A23F2}"/>
                  </a:ext>
                </a:extLst>
              </p:cNvPr>
              <p:cNvSpPr/>
              <p:nvPr/>
            </p:nvSpPr>
            <p:spPr>
              <a:xfrm>
                <a:off x="5791557" y="4126587"/>
                <a:ext cx="163506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CI</a:t>
                </a:r>
                <a:endParaRPr lang="en-US" sz="1400" dirty="0"/>
              </a:p>
            </p:txBody>
          </p:sp>
          <p:sp>
            <p:nvSpPr>
              <p:cNvPr id="41" name="Text 23">
                <a:extLst>
                  <a:ext uri="{FF2B5EF4-FFF2-40B4-BE49-F238E27FC236}">
                    <a16:creationId xmlns:a16="http://schemas.microsoft.com/office/drawing/2014/main" id="{74964C9C-6E61-00C8-BE1C-9079C90A3147}"/>
                  </a:ext>
                </a:extLst>
              </p:cNvPr>
              <p:cNvSpPr/>
              <p:nvPr/>
            </p:nvSpPr>
            <p:spPr>
              <a:xfrm>
                <a:off x="5796804" y="4417889"/>
                <a:ext cx="977832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GitHub Actions</a:t>
                </a:r>
                <a:endParaRPr lang="en-US" sz="1100" dirty="0"/>
              </a:p>
            </p:txBody>
          </p:sp>
          <p:sp>
            <p:nvSpPr>
              <p:cNvPr id="42" name="Text 24">
                <a:extLst>
                  <a:ext uri="{FF2B5EF4-FFF2-40B4-BE49-F238E27FC236}">
                    <a16:creationId xmlns:a16="http://schemas.microsoft.com/office/drawing/2014/main" id="{C9080A4E-D503-1443-AE0E-1EAD2348A9B1}"/>
                  </a:ext>
                </a:extLst>
              </p:cNvPr>
              <p:cNvSpPr/>
              <p:nvPr/>
            </p:nvSpPr>
            <p:spPr>
              <a:xfrm>
                <a:off x="5757227" y="4666953"/>
                <a:ext cx="1320874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자동 빌드·테스트·분석</a:t>
                </a:r>
                <a:endParaRPr lang="en-US" sz="1100" dirty="0"/>
              </a:p>
            </p:txBody>
          </p:sp>
        </p:grpSp>
        <p:pic>
          <p:nvPicPr>
            <p:cNvPr id="2090" name="Picture 42" descr="GitHub Actions · GitHub">
              <a:extLst>
                <a:ext uri="{FF2B5EF4-FFF2-40B4-BE49-F238E27FC236}">
                  <a16:creationId xmlns:a16="http://schemas.microsoft.com/office/drawing/2014/main" id="{D7101F74-A46E-5140-72DC-3DEA09010B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231" y="6958163"/>
              <a:ext cx="456041" cy="456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65" name="그룹 2064">
            <a:extLst>
              <a:ext uri="{FF2B5EF4-FFF2-40B4-BE49-F238E27FC236}">
                <a16:creationId xmlns:a16="http://schemas.microsoft.com/office/drawing/2014/main" id="{4DC7A246-CFCB-8B73-C292-6C5054DB8F09}"/>
              </a:ext>
            </a:extLst>
          </p:cNvPr>
          <p:cNvGrpSpPr/>
          <p:nvPr/>
        </p:nvGrpSpPr>
        <p:grpSpPr>
          <a:xfrm>
            <a:off x="6819709" y="6796109"/>
            <a:ext cx="1776259" cy="731923"/>
            <a:chOff x="6549707" y="6905438"/>
            <a:chExt cx="1776259" cy="731923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6F4CD8C2-0B5D-15EC-A5AE-EDA3CD7B0131}"/>
                </a:ext>
              </a:extLst>
            </p:cNvPr>
            <p:cNvGrpSpPr/>
            <p:nvPr/>
          </p:nvGrpSpPr>
          <p:grpSpPr>
            <a:xfrm>
              <a:off x="6955398" y="6909436"/>
              <a:ext cx="1370568" cy="727925"/>
              <a:chOff x="10241772" y="4126587"/>
              <a:chExt cx="1370568" cy="727925"/>
            </a:xfrm>
          </p:grpSpPr>
          <p:sp>
            <p:nvSpPr>
              <p:cNvPr id="50" name="Text 25">
                <a:extLst>
                  <a:ext uri="{FF2B5EF4-FFF2-40B4-BE49-F238E27FC236}">
                    <a16:creationId xmlns:a16="http://schemas.microsoft.com/office/drawing/2014/main" id="{965A1192-133D-4DAC-7ECD-A1713CAD0942}"/>
                  </a:ext>
                </a:extLst>
              </p:cNvPr>
              <p:cNvSpPr/>
              <p:nvPr/>
            </p:nvSpPr>
            <p:spPr>
              <a:xfrm>
                <a:off x="10241772" y="4126587"/>
                <a:ext cx="250068" cy="248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2100"/>
                  </a:lnSpc>
                  <a:buNone/>
                </a:pPr>
                <a:r>
                  <a:rPr lang="en-US" sz="1400" b="1" dirty="0">
                    <a:solidFill>
                      <a:srgbClr val="333333"/>
                    </a:solidFill>
                    <a:latin typeface="Nanum Gothic Extra Bold" pitchFamily="34" charset="0"/>
                    <a:ea typeface="Nanum Gothic Extra Bold" pitchFamily="34" charset="-122"/>
                    <a:cs typeface="Nanum Gothic Extra Bold" pitchFamily="34" charset="-120"/>
                  </a:rPr>
                  <a:t>CD</a:t>
                </a:r>
                <a:endParaRPr lang="en-US" sz="1400" dirty="0"/>
              </a:p>
            </p:txBody>
          </p:sp>
          <p:sp>
            <p:nvSpPr>
              <p:cNvPr id="51" name="Text 26">
                <a:extLst>
                  <a:ext uri="{FF2B5EF4-FFF2-40B4-BE49-F238E27FC236}">
                    <a16:creationId xmlns:a16="http://schemas.microsoft.com/office/drawing/2014/main" id="{283A7826-BA47-434C-AC8A-03D57EF40B15}"/>
                  </a:ext>
                </a:extLst>
              </p:cNvPr>
              <p:cNvSpPr/>
              <p:nvPr/>
            </p:nvSpPr>
            <p:spPr>
              <a:xfrm>
                <a:off x="10241772" y="4414540"/>
                <a:ext cx="511358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b="1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ArgoCD</a:t>
                </a:r>
                <a:endParaRPr lang="en-US" sz="1100" dirty="0"/>
              </a:p>
            </p:txBody>
          </p:sp>
          <p:sp>
            <p:nvSpPr>
              <p:cNvPr id="52" name="Text 27">
                <a:extLst>
                  <a:ext uri="{FF2B5EF4-FFF2-40B4-BE49-F238E27FC236}">
                    <a16:creationId xmlns:a16="http://schemas.microsoft.com/office/drawing/2014/main" id="{DD79B88A-33D1-FFAB-3B01-32BC50C96C9B}"/>
                  </a:ext>
                </a:extLst>
              </p:cNvPr>
              <p:cNvSpPr/>
              <p:nvPr/>
            </p:nvSpPr>
            <p:spPr>
              <a:xfrm>
                <a:off x="10241772" y="4644839"/>
                <a:ext cx="1370568" cy="2096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indent="0" algn="l">
                  <a:lnSpc>
                    <a:spcPts val="1800"/>
                  </a:lnSpc>
                  <a:buNone/>
                </a:pPr>
                <a:r>
                  <a:rPr lang="en-US" sz="1100" dirty="0">
                    <a:solidFill>
                      <a:srgbClr val="333333"/>
                    </a:solidFill>
                    <a:latin typeface="Nanum Gothic" pitchFamily="34" charset="0"/>
                    <a:ea typeface="Nanum Gothic" pitchFamily="34" charset="-122"/>
                    <a:cs typeface="Nanum Gothic" pitchFamily="34" charset="-120"/>
                  </a:rPr>
                  <a:t>GitOps 기반 자동 배포</a:t>
                </a:r>
                <a:endParaRPr lang="en-US" sz="1100" dirty="0"/>
              </a:p>
            </p:txBody>
          </p:sp>
        </p:grpSp>
        <p:grpSp>
          <p:nvGrpSpPr>
            <p:cNvPr id="2064" name="그룹 2063">
              <a:extLst>
                <a:ext uri="{FF2B5EF4-FFF2-40B4-BE49-F238E27FC236}">
                  <a16:creationId xmlns:a16="http://schemas.microsoft.com/office/drawing/2014/main" id="{D3622A50-32AD-7958-C467-2F1A216A5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49707" y="6905438"/>
              <a:ext cx="404491" cy="564849"/>
              <a:chOff x="8491903" y="6189788"/>
              <a:chExt cx="953769" cy="1331885"/>
            </a:xfrm>
          </p:grpSpPr>
          <p:pic>
            <p:nvPicPr>
              <p:cNvPr id="2092" name="Picture 44" descr="Argocd Original Wordmark PNG Logo — Download Free Transparent Logo">
                <a:extLst>
                  <a:ext uri="{FF2B5EF4-FFF2-40B4-BE49-F238E27FC236}">
                    <a16:creationId xmlns:a16="http://schemas.microsoft.com/office/drawing/2014/main" id="{C73050D5-E6F3-7A8C-1DA8-FA14402F48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88" t="70515" r="14338"/>
              <a:stretch>
                <a:fillRect/>
              </a:stretch>
            </p:blipFill>
            <p:spPr bwMode="auto">
              <a:xfrm>
                <a:off x="8556831" y="7175983"/>
                <a:ext cx="823912" cy="3456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1" name="Picture 44" descr="Argocd Original Wordmark PNG Logo — Download Free Transparent Logo">
                <a:extLst>
                  <a:ext uri="{FF2B5EF4-FFF2-40B4-BE49-F238E27FC236}">
                    <a16:creationId xmlns:a16="http://schemas.microsoft.com/office/drawing/2014/main" id="{2BA3D017-82F3-463F-5956-858C286690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075" t="-2014" r="17694" b="30567"/>
              <a:stretch>
                <a:fillRect/>
              </a:stretch>
            </p:blipFill>
            <p:spPr bwMode="auto">
              <a:xfrm>
                <a:off x="8491903" y="6189788"/>
                <a:ext cx="953769" cy="101357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381146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9F6992A5-5817-DC21-6F54-6BA76E90F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MVP </a:t>
            </a:r>
            <a:r>
              <a:rPr lang="ko-KR" altLang="en-US" dirty="0"/>
              <a:t>시연 </a:t>
            </a:r>
            <a:r>
              <a:rPr lang="en-US" altLang="ko-KR" dirty="0"/>
              <a:t>- </a:t>
            </a:r>
            <a:r>
              <a:rPr lang="ko-KR" altLang="en-US" dirty="0"/>
              <a:t>주요 기능</a:t>
            </a:r>
          </a:p>
        </p:txBody>
      </p:sp>
      <p:sp>
        <p:nvSpPr>
          <p:cNvPr id="4" name="제목 32">
            <a:extLst>
              <a:ext uri="{FF2B5EF4-FFF2-40B4-BE49-F238E27FC236}">
                <a16:creationId xmlns:a16="http://schemas.microsoft.com/office/drawing/2014/main" id="{30B303C2-1CB8-B5BB-8B47-2A6BC7FA2494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06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상세 설계 및 주요화면</a:t>
            </a:r>
            <a:endParaRPr lang="en-US" altLang="ko-KR" sz="2400" b="1" dirty="0">
              <a:solidFill>
                <a:srgbClr val="333333"/>
              </a:solidFill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107189E-95E8-0B75-2068-848244E842C0}"/>
              </a:ext>
            </a:extLst>
          </p:cNvPr>
          <p:cNvGrpSpPr/>
          <p:nvPr/>
        </p:nvGrpSpPr>
        <p:grpSpPr>
          <a:xfrm>
            <a:off x="1080188" y="2642620"/>
            <a:ext cx="10143094" cy="4508421"/>
            <a:chOff x="593169" y="2056209"/>
            <a:chExt cx="10143094" cy="4508421"/>
          </a:xfrm>
        </p:grpSpPr>
        <p:sp>
          <p:nvSpPr>
            <p:cNvPr id="24" name="Shape 2">
              <a:extLst>
                <a:ext uri="{FF2B5EF4-FFF2-40B4-BE49-F238E27FC236}">
                  <a16:creationId xmlns:a16="http://schemas.microsoft.com/office/drawing/2014/main" id="{78D340CB-4196-C5AF-600B-5AB736A9237C}"/>
                </a:ext>
              </a:extLst>
            </p:cNvPr>
            <p:cNvSpPr/>
            <p:nvPr/>
          </p:nvSpPr>
          <p:spPr>
            <a:xfrm>
              <a:off x="762595" y="2193965"/>
              <a:ext cx="169426" cy="774859"/>
            </a:xfrm>
            <a:prstGeom prst="roundRect">
              <a:avLst>
                <a:gd name="adj" fmla="val 42015"/>
              </a:avLst>
            </a:prstGeom>
            <a:solidFill>
              <a:srgbClr val="4DD5A7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Shape 3">
              <a:extLst>
                <a:ext uri="{FF2B5EF4-FFF2-40B4-BE49-F238E27FC236}">
                  <a16:creationId xmlns:a16="http://schemas.microsoft.com/office/drawing/2014/main" id="{0F35A7DB-E87C-BEEF-6972-E7D58DB669C5}"/>
                </a:ext>
              </a:extLst>
            </p:cNvPr>
            <p:cNvSpPr/>
            <p:nvPr/>
          </p:nvSpPr>
          <p:spPr>
            <a:xfrm>
              <a:off x="593169" y="2056209"/>
              <a:ext cx="508397" cy="508397"/>
            </a:xfrm>
            <a:prstGeom prst="roundRect">
              <a:avLst>
                <a:gd name="adj" fmla="val 89930"/>
              </a:avLst>
            </a:prstGeom>
            <a:solidFill>
              <a:srgbClr val="4DD5A7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26" name="Image 0" descr="preencoded.png">
              <a:extLst>
                <a:ext uri="{FF2B5EF4-FFF2-40B4-BE49-F238E27FC236}">
                  <a16:creationId xmlns:a16="http://schemas.microsoft.com/office/drawing/2014/main" id="{B526804D-2949-EFF0-CEBD-B77110706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0209" y="2183249"/>
              <a:ext cx="254198" cy="254198"/>
            </a:xfrm>
            <a:prstGeom prst="rect">
              <a:avLst/>
            </a:prstGeom>
          </p:spPr>
        </p:pic>
        <p:sp>
          <p:nvSpPr>
            <p:cNvPr id="27" name="Text 4">
              <a:extLst>
                <a:ext uri="{FF2B5EF4-FFF2-40B4-BE49-F238E27FC236}">
                  <a16:creationId xmlns:a16="http://schemas.microsoft.com/office/drawing/2014/main" id="{2AB812E9-50F7-AA41-6311-9F1689F89766}"/>
                </a:ext>
              </a:extLst>
            </p:cNvPr>
            <p:cNvSpPr/>
            <p:nvPr/>
          </p:nvSpPr>
          <p:spPr>
            <a:xfrm>
              <a:off x="1270992" y="2109192"/>
              <a:ext cx="2118479" cy="31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회의 예약 및 시작</a:t>
              </a:r>
              <a:endParaRPr lang="en-US" sz="1650" dirty="0"/>
            </a:p>
          </p:txBody>
        </p:sp>
        <p:sp>
          <p:nvSpPr>
            <p:cNvPr id="28" name="Text 5">
              <a:extLst>
                <a:ext uri="{FF2B5EF4-FFF2-40B4-BE49-F238E27FC236}">
                  <a16:creationId xmlns:a16="http://schemas.microsoft.com/office/drawing/2014/main" id="{DCF1D2ED-470A-B53E-6EEE-E13D046F7D82}"/>
                </a:ext>
              </a:extLst>
            </p:cNvPr>
            <p:cNvSpPr/>
            <p:nvPr/>
          </p:nvSpPr>
          <p:spPr>
            <a:xfrm>
              <a:off x="1270992" y="2528530"/>
              <a:ext cx="9465271" cy="2709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3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생성 및 템플릿 선택, 회의 시작 및 실시간 음성 녹음</a:t>
              </a:r>
              <a:endParaRPr lang="en-US" sz="1300" dirty="0"/>
            </a:p>
          </p:txBody>
        </p:sp>
        <p:sp>
          <p:nvSpPr>
            <p:cNvPr id="29" name="Shape 6">
              <a:extLst>
                <a:ext uri="{FF2B5EF4-FFF2-40B4-BE49-F238E27FC236}">
                  <a16:creationId xmlns:a16="http://schemas.microsoft.com/office/drawing/2014/main" id="{917799C5-941B-D697-B920-D62CC781D0FE}"/>
                </a:ext>
              </a:extLst>
            </p:cNvPr>
            <p:cNvSpPr/>
            <p:nvPr/>
          </p:nvSpPr>
          <p:spPr>
            <a:xfrm>
              <a:off x="1016794" y="3392567"/>
              <a:ext cx="169426" cy="774859"/>
            </a:xfrm>
            <a:prstGeom prst="roundRect">
              <a:avLst>
                <a:gd name="adj" fmla="val 42015"/>
              </a:avLst>
            </a:prstGeom>
            <a:solidFill>
              <a:srgbClr val="FFB74D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Shape 7">
              <a:extLst>
                <a:ext uri="{FF2B5EF4-FFF2-40B4-BE49-F238E27FC236}">
                  <a16:creationId xmlns:a16="http://schemas.microsoft.com/office/drawing/2014/main" id="{3D65DE8F-A62D-B469-4AF1-82ECC32A6180}"/>
                </a:ext>
              </a:extLst>
            </p:cNvPr>
            <p:cNvSpPr/>
            <p:nvPr/>
          </p:nvSpPr>
          <p:spPr>
            <a:xfrm>
              <a:off x="847368" y="3254812"/>
              <a:ext cx="508397" cy="508397"/>
            </a:xfrm>
            <a:prstGeom prst="roundRect">
              <a:avLst>
                <a:gd name="adj" fmla="val 89930"/>
              </a:avLst>
            </a:prstGeom>
            <a:solidFill>
              <a:srgbClr val="FFB74D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31" name="Image 1" descr="preencoded.png">
              <a:extLst>
                <a:ext uri="{FF2B5EF4-FFF2-40B4-BE49-F238E27FC236}">
                  <a16:creationId xmlns:a16="http://schemas.microsoft.com/office/drawing/2014/main" id="{7C770363-8908-38D5-E0BC-EB3348CC84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74408" y="3381851"/>
              <a:ext cx="254198" cy="254198"/>
            </a:xfrm>
            <a:prstGeom prst="rect">
              <a:avLst/>
            </a:prstGeom>
          </p:spPr>
        </p:pic>
        <p:sp>
          <p:nvSpPr>
            <p:cNvPr id="32" name="Text 8">
              <a:extLst>
                <a:ext uri="{FF2B5EF4-FFF2-40B4-BE49-F238E27FC236}">
                  <a16:creationId xmlns:a16="http://schemas.microsoft.com/office/drawing/2014/main" id="{02F31A53-EFB2-2368-5D93-7360F56A787E}"/>
                </a:ext>
              </a:extLst>
            </p:cNvPr>
            <p:cNvSpPr/>
            <p:nvPr/>
          </p:nvSpPr>
          <p:spPr>
            <a:xfrm>
              <a:off x="1525191" y="3307794"/>
              <a:ext cx="2118479" cy="31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회의 진행 중</a:t>
              </a:r>
              <a:endParaRPr lang="en-US" sz="1650" dirty="0"/>
            </a:p>
          </p:txBody>
        </p:sp>
        <p:sp>
          <p:nvSpPr>
            <p:cNvPr id="33" name="Text 9">
              <a:extLst>
                <a:ext uri="{FF2B5EF4-FFF2-40B4-BE49-F238E27FC236}">
                  <a16:creationId xmlns:a16="http://schemas.microsoft.com/office/drawing/2014/main" id="{A0B6CD54-802E-4D38-EF60-66D5C90D00CB}"/>
                </a:ext>
              </a:extLst>
            </p:cNvPr>
            <p:cNvSpPr/>
            <p:nvPr/>
          </p:nvSpPr>
          <p:spPr>
            <a:xfrm>
              <a:off x="1525191" y="3727133"/>
              <a:ext cx="9211072" cy="2709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3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실시간 STT 변환, AI 주요 내용 제안, 전문용어 자동 감지 및 설명, 관련 회의록 자동 연결</a:t>
              </a:r>
              <a:endParaRPr lang="en-US" sz="1300" dirty="0"/>
            </a:p>
          </p:txBody>
        </p:sp>
        <p:sp>
          <p:nvSpPr>
            <p:cNvPr id="34" name="Shape 10">
              <a:extLst>
                <a:ext uri="{FF2B5EF4-FFF2-40B4-BE49-F238E27FC236}">
                  <a16:creationId xmlns:a16="http://schemas.microsoft.com/office/drawing/2014/main" id="{1DADA68B-669F-FE29-317A-A435D30C58BC}"/>
                </a:ext>
              </a:extLst>
            </p:cNvPr>
            <p:cNvSpPr/>
            <p:nvPr/>
          </p:nvSpPr>
          <p:spPr>
            <a:xfrm>
              <a:off x="1270992" y="4591169"/>
              <a:ext cx="169426" cy="774859"/>
            </a:xfrm>
            <a:prstGeom prst="roundRect">
              <a:avLst>
                <a:gd name="adj" fmla="val 42015"/>
              </a:avLst>
            </a:prstGeom>
            <a:solidFill>
              <a:srgbClr val="64B5F6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" name="Shape 11">
              <a:extLst>
                <a:ext uri="{FF2B5EF4-FFF2-40B4-BE49-F238E27FC236}">
                  <a16:creationId xmlns:a16="http://schemas.microsoft.com/office/drawing/2014/main" id="{8944633E-4382-7D3B-DB7F-B6D92FCA6B84}"/>
                </a:ext>
              </a:extLst>
            </p:cNvPr>
            <p:cNvSpPr/>
            <p:nvPr/>
          </p:nvSpPr>
          <p:spPr>
            <a:xfrm>
              <a:off x="1101566" y="4453414"/>
              <a:ext cx="508397" cy="508397"/>
            </a:xfrm>
            <a:prstGeom prst="roundRect">
              <a:avLst>
                <a:gd name="adj" fmla="val 89930"/>
              </a:avLst>
            </a:prstGeom>
            <a:solidFill>
              <a:srgbClr val="64B5F6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36" name="Image 2" descr="preencoded.png">
              <a:extLst>
                <a:ext uri="{FF2B5EF4-FFF2-40B4-BE49-F238E27FC236}">
                  <a16:creationId xmlns:a16="http://schemas.microsoft.com/office/drawing/2014/main" id="{289A7D33-6E9C-6F70-DD11-714D43E2B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28606" y="4580453"/>
              <a:ext cx="254198" cy="254198"/>
            </a:xfrm>
            <a:prstGeom prst="rect">
              <a:avLst/>
            </a:prstGeom>
          </p:spPr>
        </p:pic>
        <p:sp>
          <p:nvSpPr>
            <p:cNvPr id="37" name="Text 12">
              <a:extLst>
                <a:ext uri="{FF2B5EF4-FFF2-40B4-BE49-F238E27FC236}">
                  <a16:creationId xmlns:a16="http://schemas.microsoft.com/office/drawing/2014/main" id="{1CADDD1D-EBD5-3475-6B60-8CD9B29382D2}"/>
                </a:ext>
              </a:extLst>
            </p:cNvPr>
            <p:cNvSpPr/>
            <p:nvPr/>
          </p:nvSpPr>
          <p:spPr>
            <a:xfrm>
              <a:off x="1779389" y="4506397"/>
              <a:ext cx="2228374" cy="31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회의 종료 및 회의록 생성</a:t>
              </a:r>
              <a:endParaRPr lang="en-US" sz="1650" dirty="0"/>
            </a:p>
          </p:txBody>
        </p:sp>
        <p:sp>
          <p:nvSpPr>
            <p:cNvPr id="38" name="Text 13">
              <a:extLst>
                <a:ext uri="{FF2B5EF4-FFF2-40B4-BE49-F238E27FC236}">
                  <a16:creationId xmlns:a16="http://schemas.microsoft.com/office/drawing/2014/main" id="{3BB41EE5-3030-85EF-3562-F2FB3891CB87}"/>
                </a:ext>
              </a:extLst>
            </p:cNvPr>
            <p:cNvSpPr/>
            <p:nvPr/>
          </p:nvSpPr>
          <p:spPr>
            <a:xfrm>
              <a:off x="1779389" y="4925735"/>
              <a:ext cx="8956874" cy="2709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3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종료, AI 자동 회의록 작성 (안건별 요약), Todo 자동 추출</a:t>
              </a:r>
              <a:endParaRPr lang="en-US" sz="1300" dirty="0"/>
            </a:p>
          </p:txBody>
        </p:sp>
        <p:sp>
          <p:nvSpPr>
            <p:cNvPr id="39" name="Shape 14">
              <a:extLst>
                <a:ext uri="{FF2B5EF4-FFF2-40B4-BE49-F238E27FC236}">
                  <a16:creationId xmlns:a16="http://schemas.microsoft.com/office/drawing/2014/main" id="{D2224B69-099B-0D79-03A7-EE49D6994144}"/>
                </a:ext>
              </a:extLst>
            </p:cNvPr>
            <p:cNvSpPr/>
            <p:nvPr/>
          </p:nvSpPr>
          <p:spPr>
            <a:xfrm>
              <a:off x="1525191" y="5789771"/>
              <a:ext cx="169426" cy="774859"/>
            </a:xfrm>
            <a:prstGeom prst="roundRect">
              <a:avLst>
                <a:gd name="adj" fmla="val 42015"/>
              </a:avLst>
            </a:prstGeom>
            <a:solidFill>
              <a:srgbClr val="FF6B6B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0" name="Shape 15">
              <a:extLst>
                <a:ext uri="{FF2B5EF4-FFF2-40B4-BE49-F238E27FC236}">
                  <a16:creationId xmlns:a16="http://schemas.microsoft.com/office/drawing/2014/main" id="{43E7CA34-74FB-543B-490B-EA5BF45FE33F}"/>
                </a:ext>
              </a:extLst>
            </p:cNvPr>
            <p:cNvSpPr/>
            <p:nvPr/>
          </p:nvSpPr>
          <p:spPr>
            <a:xfrm>
              <a:off x="1355765" y="5652016"/>
              <a:ext cx="508397" cy="508397"/>
            </a:xfrm>
            <a:prstGeom prst="roundRect">
              <a:avLst>
                <a:gd name="adj" fmla="val 89930"/>
              </a:avLst>
            </a:prstGeom>
            <a:solidFill>
              <a:srgbClr val="FF6B6B"/>
            </a:solidFill>
            <a:ln/>
            <a:effectLst>
              <a:outerShdw blurRad="25400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41" name="Image 3" descr="preencoded.png">
              <a:extLst>
                <a:ext uri="{FF2B5EF4-FFF2-40B4-BE49-F238E27FC236}">
                  <a16:creationId xmlns:a16="http://schemas.microsoft.com/office/drawing/2014/main" id="{AAB15511-8D91-C8CA-CF6D-8283DEC61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482804" y="5779056"/>
              <a:ext cx="254198" cy="254198"/>
            </a:xfrm>
            <a:prstGeom prst="rect">
              <a:avLst/>
            </a:prstGeom>
          </p:spPr>
        </p:pic>
        <p:sp>
          <p:nvSpPr>
            <p:cNvPr id="42" name="Text 16">
              <a:extLst>
                <a:ext uri="{FF2B5EF4-FFF2-40B4-BE49-F238E27FC236}">
                  <a16:creationId xmlns:a16="http://schemas.microsoft.com/office/drawing/2014/main" id="{E205CD6A-2FD1-E54B-A70D-9A8C6EB82B0C}"/>
                </a:ext>
              </a:extLst>
            </p:cNvPr>
            <p:cNvSpPr/>
            <p:nvPr/>
          </p:nvSpPr>
          <p:spPr>
            <a:xfrm>
              <a:off x="2033588" y="5704999"/>
              <a:ext cx="2118479" cy="31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회의록 수정 및 확정</a:t>
              </a:r>
              <a:endParaRPr lang="en-US" sz="1650" dirty="0"/>
            </a:p>
          </p:txBody>
        </p:sp>
        <p:sp>
          <p:nvSpPr>
            <p:cNvPr id="43" name="Text 17">
              <a:extLst>
                <a:ext uri="{FF2B5EF4-FFF2-40B4-BE49-F238E27FC236}">
                  <a16:creationId xmlns:a16="http://schemas.microsoft.com/office/drawing/2014/main" id="{0ABF243D-4DE8-C9F4-365A-F5B4BD6A3643}"/>
                </a:ext>
              </a:extLst>
            </p:cNvPr>
            <p:cNvSpPr/>
            <p:nvPr/>
          </p:nvSpPr>
          <p:spPr>
            <a:xfrm>
              <a:off x="2033588" y="6124337"/>
              <a:ext cx="8702675" cy="2709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3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요약 재생성 (2-5초), 안건별 검증 완료, 회의록 최종 확정</a:t>
              </a:r>
              <a:endParaRPr lang="en-US" sz="13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338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13EFC4-E5CA-D659-D9FE-8F20690E8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rgbClr val="333333"/>
                </a:solidFill>
              </a:rPr>
              <a:t>Lessons Learned</a:t>
            </a:r>
            <a:endParaRPr lang="ko-KR" altLang="en-US" dirty="0"/>
          </a:p>
        </p:txBody>
      </p:sp>
      <p:sp>
        <p:nvSpPr>
          <p:cNvPr id="3" name="제목 32">
            <a:extLst>
              <a:ext uri="{FF2B5EF4-FFF2-40B4-BE49-F238E27FC236}">
                <a16:creationId xmlns:a16="http://schemas.microsoft.com/office/drawing/2014/main" id="{BBC026F2-EA28-BDEF-83F6-D0110B08A745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</a:rPr>
              <a:t>07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Lessons Learned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와 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Next Plan</a:t>
            </a:r>
          </a:p>
        </p:txBody>
      </p:sp>
    </p:spTree>
    <p:extLst>
      <p:ext uri="{BB962C8B-B14F-4D97-AF65-F5344CB8AC3E}">
        <p14:creationId xmlns:p14="http://schemas.microsoft.com/office/powerpoint/2010/main" val="3863289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0" descr="preencoded.png">
            <a:extLst>
              <a:ext uri="{FF2B5EF4-FFF2-40B4-BE49-F238E27FC236}">
                <a16:creationId xmlns:a16="http://schemas.microsoft.com/office/drawing/2014/main" id="{AE0E6641-E7F7-B085-3599-76B67F308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701" y="0"/>
            <a:ext cx="4851699" cy="82296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CE2D43E-7AD6-0C89-C49D-A2555B4A3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학습내용 업무 활용 계획</a:t>
            </a:r>
          </a:p>
        </p:txBody>
      </p:sp>
      <p:sp>
        <p:nvSpPr>
          <p:cNvPr id="3" name="제목 32">
            <a:extLst>
              <a:ext uri="{FF2B5EF4-FFF2-40B4-BE49-F238E27FC236}">
                <a16:creationId xmlns:a16="http://schemas.microsoft.com/office/drawing/2014/main" id="{14FBD1B6-7909-7544-0DBB-B605D6949FFB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</a:rPr>
              <a:t>07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Lessons Learned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와 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Next Plan</a:t>
            </a: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55D84880-3300-B144-A773-E38A76CCF04F}"/>
              </a:ext>
            </a:extLst>
          </p:cNvPr>
          <p:cNvSpPr/>
          <p:nvPr/>
        </p:nvSpPr>
        <p:spPr>
          <a:xfrm>
            <a:off x="5281331" y="2626281"/>
            <a:ext cx="22860" cy="3668911"/>
          </a:xfrm>
          <a:prstGeom prst="roundRect">
            <a:avLst>
              <a:gd name="adj" fmla="val 349627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6C56C6D8-26AF-048B-7CAA-A4492ED3745C}"/>
              </a:ext>
            </a:extLst>
          </p:cNvPr>
          <p:cNvSpPr/>
          <p:nvPr/>
        </p:nvSpPr>
        <p:spPr>
          <a:xfrm>
            <a:off x="4935097" y="2828925"/>
            <a:ext cx="380524" cy="22860"/>
          </a:xfrm>
          <a:prstGeom prst="roundRect">
            <a:avLst>
              <a:gd name="adj" fmla="val 349627"/>
            </a:avLst>
          </a:prstGeom>
          <a:solidFill>
            <a:srgbClr val="33BB8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A4856C8B-4413-13DE-A37B-E66681E0ED94}"/>
              </a:ext>
            </a:extLst>
          </p:cNvPr>
          <p:cNvSpPr/>
          <p:nvPr/>
        </p:nvSpPr>
        <p:spPr>
          <a:xfrm>
            <a:off x="5221443" y="2769037"/>
            <a:ext cx="142637" cy="142637"/>
          </a:xfrm>
          <a:prstGeom prst="roundRect">
            <a:avLst>
              <a:gd name="adj" fmla="val 320534"/>
            </a:avLst>
          </a:prstGeom>
          <a:solidFill>
            <a:srgbClr val="4DD5A7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C80C39A3-8D03-1A5C-8449-19857EBF601B}"/>
              </a:ext>
            </a:extLst>
          </p:cNvPr>
          <p:cNvSpPr/>
          <p:nvPr/>
        </p:nvSpPr>
        <p:spPr>
          <a:xfrm>
            <a:off x="1251851" y="2661880"/>
            <a:ext cx="3279744" cy="3290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Phase 1 (Q1 2025): 기능 고도화</a:t>
            </a:r>
            <a:endParaRPr lang="en-US" dirty="0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4E4D3565-7324-9A27-7770-EBCF709DA183}"/>
              </a:ext>
            </a:extLst>
          </p:cNvPr>
          <p:cNvSpPr/>
          <p:nvPr/>
        </p:nvSpPr>
        <p:spPr>
          <a:xfrm>
            <a:off x="1251851" y="3014979"/>
            <a:ext cx="2872581" cy="8928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AR/VR 회의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솔루션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POC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다국어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지원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영어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중국어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일본어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)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패턴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분석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및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개선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제안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자동화</a:t>
            </a:r>
            <a:endParaRPr lang="en-US" sz="1400" dirty="0"/>
          </a:p>
        </p:txBody>
      </p:sp>
      <p:sp>
        <p:nvSpPr>
          <p:cNvPr id="9" name="Shape 9">
            <a:extLst>
              <a:ext uri="{FF2B5EF4-FFF2-40B4-BE49-F238E27FC236}">
                <a16:creationId xmlns:a16="http://schemas.microsoft.com/office/drawing/2014/main" id="{46AAAF07-4648-82DC-631A-5D8704764DE2}"/>
              </a:ext>
            </a:extLst>
          </p:cNvPr>
          <p:cNvSpPr/>
          <p:nvPr/>
        </p:nvSpPr>
        <p:spPr>
          <a:xfrm>
            <a:off x="5269901" y="3970615"/>
            <a:ext cx="380524" cy="22860"/>
          </a:xfrm>
          <a:prstGeom prst="roundRect">
            <a:avLst>
              <a:gd name="adj" fmla="val 349627"/>
            </a:avLst>
          </a:prstGeom>
          <a:solidFill>
            <a:srgbClr val="E59D33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10">
            <a:extLst>
              <a:ext uri="{FF2B5EF4-FFF2-40B4-BE49-F238E27FC236}">
                <a16:creationId xmlns:a16="http://schemas.microsoft.com/office/drawing/2014/main" id="{34ABB844-D067-478F-8562-1ADA032B58A2}"/>
              </a:ext>
            </a:extLst>
          </p:cNvPr>
          <p:cNvSpPr/>
          <p:nvPr/>
        </p:nvSpPr>
        <p:spPr>
          <a:xfrm>
            <a:off x="5221443" y="3910727"/>
            <a:ext cx="142637" cy="142637"/>
          </a:xfrm>
          <a:prstGeom prst="roundRect">
            <a:avLst>
              <a:gd name="adj" fmla="val 320534"/>
            </a:avLst>
          </a:prstGeom>
          <a:solidFill>
            <a:srgbClr val="FFB74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11">
            <a:extLst>
              <a:ext uri="{FF2B5EF4-FFF2-40B4-BE49-F238E27FC236}">
                <a16:creationId xmlns:a16="http://schemas.microsoft.com/office/drawing/2014/main" id="{3947EE5E-DB9C-1A29-7734-5497E591850A}"/>
              </a:ext>
            </a:extLst>
          </p:cNvPr>
          <p:cNvSpPr/>
          <p:nvPr/>
        </p:nvSpPr>
        <p:spPr>
          <a:xfrm>
            <a:off x="6053927" y="3803571"/>
            <a:ext cx="3279744" cy="329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Phase 2 (Q2 2025): 생태계 확장</a:t>
            </a:r>
            <a:endParaRPr lang="en-US" dirty="0"/>
          </a:p>
        </p:txBody>
      </p:sp>
      <p:sp>
        <p:nvSpPr>
          <p:cNvPr id="12" name="Shape 15">
            <a:extLst>
              <a:ext uri="{FF2B5EF4-FFF2-40B4-BE49-F238E27FC236}">
                <a16:creationId xmlns:a16="http://schemas.microsoft.com/office/drawing/2014/main" id="{E8A42722-AE65-A91B-0D62-343B06F444D6}"/>
              </a:ext>
            </a:extLst>
          </p:cNvPr>
          <p:cNvSpPr/>
          <p:nvPr/>
        </p:nvSpPr>
        <p:spPr>
          <a:xfrm>
            <a:off x="4935097" y="4939784"/>
            <a:ext cx="380524" cy="22860"/>
          </a:xfrm>
          <a:prstGeom prst="roundRect">
            <a:avLst>
              <a:gd name="adj" fmla="val 349627"/>
            </a:avLst>
          </a:prstGeom>
          <a:solidFill>
            <a:srgbClr val="4A9BDC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16">
            <a:extLst>
              <a:ext uri="{FF2B5EF4-FFF2-40B4-BE49-F238E27FC236}">
                <a16:creationId xmlns:a16="http://schemas.microsoft.com/office/drawing/2014/main" id="{F5D12C4C-E1E2-9E74-7556-6FCCD8516C58}"/>
              </a:ext>
            </a:extLst>
          </p:cNvPr>
          <p:cNvSpPr/>
          <p:nvPr/>
        </p:nvSpPr>
        <p:spPr>
          <a:xfrm>
            <a:off x="5221443" y="4879896"/>
            <a:ext cx="142637" cy="142637"/>
          </a:xfrm>
          <a:prstGeom prst="roundRect">
            <a:avLst>
              <a:gd name="adj" fmla="val 320534"/>
            </a:avLst>
          </a:prstGeom>
          <a:solidFill>
            <a:srgbClr val="64B5F6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7">
            <a:extLst>
              <a:ext uri="{FF2B5EF4-FFF2-40B4-BE49-F238E27FC236}">
                <a16:creationId xmlns:a16="http://schemas.microsoft.com/office/drawing/2014/main" id="{2A2F51B3-CC3E-3366-FA2E-06B471685BD7}"/>
              </a:ext>
            </a:extLst>
          </p:cNvPr>
          <p:cNvSpPr/>
          <p:nvPr/>
        </p:nvSpPr>
        <p:spPr>
          <a:xfrm>
            <a:off x="847894" y="4772739"/>
            <a:ext cx="3683701" cy="3290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Phase 3 (Q3-Q4 2025): 글로벌 진출</a:t>
            </a:r>
            <a:endParaRPr lang="en-US" dirty="0"/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8AD22115-8C76-0F6B-7EB4-FEBA9DD76E0C}"/>
              </a:ext>
            </a:extLst>
          </p:cNvPr>
          <p:cNvSpPr/>
          <p:nvPr/>
        </p:nvSpPr>
        <p:spPr>
          <a:xfrm>
            <a:off x="847894" y="5164149"/>
            <a:ext cx="3618939" cy="8928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글로벌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클라우드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인프라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확장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(AWS, Azure) 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현지화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및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컴플라이언스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대응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(GDPR, CCPA)</a:t>
            </a:r>
            <a:endParaRPr lang="en-US" altLang="ko-KR" sz="1400" dirty="0"/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파트너십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확대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(Microsoft, Google, Zoom)</a:t>
            </a:r>
            <a:endParaRPr lang="en-US" sz="1400" dirty="0"/>
          </a:p>
        </p:txBody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C989B266-673E-EFD3-F187-DD10866C34C0}"/>
              </a:ext>
            </a:extLst>
          </p:cNvPr>
          <p:cNvSpPr/>
          <p:nvPr/>
        </p:nvSpPr>
        <p:spPr>
          <a:xfrm>
            <a:off x="6053927" y="4198219"/>
            <a:ext cx="3359959" cy="89287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외부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협업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도구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연동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(Slack, Teams, Jira) 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API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공개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및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파트너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플랫폼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구축</a:t>
            </a:r>
            <a:endParaRPr lang="en-US" altLang="ko-KR" sz="1400" dirty="0"/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엔터프라이즈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버전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출시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(SSO,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감사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로그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)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118801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88256FE3-BEC5-58B8-1C66-A76971C47D5C}"/>
              </a:ext>
            </a:extLst>
          </p:cNvPr>
          <p:cNvSpPr/>
          <p:nvPr/>
        </p:nvSpPr>
        <p:spPr>
          <a:xfrm>
            <a:off x="4046040" y="3182895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감사합니다</a:t>
            </a: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32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제목 57">
            <a:extLst>
              <a:ext uri="{FF2B5EF4-FFF2-40B4-BE49-F238E27FC236}">
                <a16:creationId xmlns:a16="http://schemas.microsoft.com/office/drawing/2014/main" id="{74D3F9A4-070E-FEC9-4946-009DADDF9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37EF5B2F-249F-5F0C-DBCA-464CC395A182}"/>
              </a:ext>
            </a:extLst>
          </p:cNvPr>
          <p:cNvGrpSpPr/>
          <p:nvPr/>
        </p:nvGrpSpPr>
        <p:grpSpPr>
          <a:xfrm>
            <a:off x="1154398" y="3282102"/>
            <a:ext cx="11752324" cy="4326140"/>
            <a:chOff x="1154398" y="3282102"/>
            <a:chExt cx="11752324" cy="4326140"/>
          </a:xfrm>
        </p:grpSpPr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0BE6AD3F-6AAB-D753-5F44-4C661A1CED0D}"/>
                </a:ext>
              </a:extLst>
            </p:cNvPr>
            <p:cNvGrpSpPr/>
            <p:nvPr userDrawn="1"/>
          </p:nvGrpSpPr>
          <p:grpSpPr>
            <a:xfrm>
              <a:off x="1154398" y="3282102"/>
              <a:ext cx="6382465" cy="4326139"/>
              <a:chOff x="567989" y="3389110"/>
              <a:chExt cx="6382465" cy="4326139"/>
            </a:xfrm>
          </p:grpSpPr>
          <p:sp>
            <p:nvSpPr>
              <p:cNvPr id="65" name="Text 3">
                <a:extLst>
                  <a:ext uri="{FF2B5EF4-FFF2-40B4-BE49-F238E27FC236}">
                    <a16:creationId xmlns:a16="http://schemas.microsoft.com/office/drawing/2014/main" id="{465CA2D0-7A1D-31C1-0580-6889ACC8D7C6}"/>
                  </a:ext>
                </a:extLst>
              </p:cNvPr>
              <p:cNvSpPr/>
              <p:nvPr/>
            </p:nvSpPr>
            <p:spPr>
              <a:xfrm>
                <a:off x="694945" y="3389110"/>
                <a:ext cx="6255509" cy="431482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b"/>
              <a:lstStyle/>
              <a:p>
                <a:pPr marL="0" indent="0" algn="l">
                  <a:lnSpc>
                    <a:spcPct val="200000"/>
                  </a:lnSpc>
                  <a:buNone/>
                </a:pPr>
                <a:r>
                  <a:rPr 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01</a:t>
                </a:r>
                <a:r>
                  <a:rPr lang="en-US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MVP 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주제 및 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Squad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구성</a:t>
                </a:r>
                <a:endParaRPr 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02</a:t>
                </a:r>
                <a:r>
                  <a:rPr lang="en-US" altLang="ko-KR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en-US" altLang="ko-KR" sz="2000" b="1" dirty="0" err="1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문제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en-US" altLang="ko-KR" sz="2000" b="1" dirty="0" err="1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정의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및 </a:t>
                </a:r>
                <a:r>
                  <a:rPr lang="en-US" altLang="ko-KR" sz="2000" b="1" dirty="0" err="1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분석</a:t>
                </a:r>
                <a:endPara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03</a:t>
                </a:r>
                <a:r>
                  <a:rPr lang="en-US" altLang="ko-KR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솔루션정의</a:t>
                </a:r>
                <a:endPara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   </a:t>
                </a: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03-1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솔루션 방향성 정의</a:t>
                </a:r>
                <a:endPara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    03-2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솔루션 탐색과 선정</a:t>
                </a:r>
                <a:endPara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03-3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비즈니스 가치</a:t>
                </a:r>
                <a:endPara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04</a:t>
                </a:r>
                <a:r>
                  <a:rPr lang="en-US" altLang="ko-KR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솔루션 전략 설계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(DDD)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04-1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도메인 모델과 마이크로 서비스 정의</a:t>
                </a:r>
                <a:endPara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04-2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유저스토리 현황 및 서비스별 분석</a:t>
                </a:r>
                <a:endPara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:a16="http://schemas.microsoft.com/office/drawing/2014/main" id="{67D0EAF7-9626-E522-2B21-C181378ABF84}"/>
                  </a:ext>
                </a:extLst>
              </p:cNvPr>
              <p:cNvSpPr/>
              <p:nvPr/>
            </p:nvSpPr>
            <p:spPr>
              <a:xfrm>
                <a:off x="567989" y="3400424"/>
                <a:ext cx="86061" cy="4314825"/>
              </a:xfrm>
              <a:prstGeom prst="rect">
                <a:avLst/>
              </a:prstGeom>
              <a:solidFill>
                <a:srgbClr val="4DD5A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</p:grpSp>
        <p:grpSp>
          <p:nvGrpSpPr>
            <p:cNvPr id="62" name="그룹 61">
              <a:extLst>
                <a:ext uri="{FF2B5EF4-FFF2-40B4-BE49-F238E27FC236}">
                  <a16:creationId xmlns:a16="http://schemas.microsoft.com/office/drawing/2014/main" id="{26CECB44-8879-4750-0730-AFE8991A14B7}"/>
                </a:ext>
              </a:extLst>
            </p:cNvPr>
            <p:cNvGrpSpPr/>
            <p:nvPr userDrawn="1"/>
          </p:nvGrpSpPr>
          <p:grpSpPr>
            <a:xfrm>
              <a:off x="6502741" y="3973069"/>
              <a:ext cx="6403981" cy="3635173"/>
              <a:chOff x="5916332" y="4078288"/>
              <a:chExt cx="6403981" cy="3635173"/>
            </a:xfrm>
          </p:grpSpPr>
          <p:sp>
            <p:nvSpPr>
              <p:cNvPr id="63" name="Text 3">
                <a:extLst>
                  <a:ext uri="{FF2B5EF4-FFF2-40B4-BE49-F238E27FC236}">
                    <a16:creationId xmlns:a16="http://schemas.microsoft.com/office/drawing/2014/main" id="{8BD6D95F-5972-FB19-D187-3975E4C1AE50}"/>
                  </a:ext>
                </a:extLst>
              </p:cNvPr>
              <p:cNvSpPr/>
              <p:nvPr/>
            </p:nvSpPr>
            <p:spPr>
              <a:xfrm>
                <a:off x="6064804" y="4078288"/>
                <a:ext cx="6255509" cy="362564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b"/>
              <a:lstStyle/>
              <a:p>
                <a:pPr>
                  <a:lnSpc>
                    <a:spcPct val="20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05</a:t>
                </a:r>
                <a:r>
                  <a:rPr lang="en-US" altLang="ko-KR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Sprint 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진행 과정과 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Pivoting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06</a:t>
                </a:r>
                <a:r>
                  <a:rPr lang="en-US" altLang="ko-KR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상세 설계 및 주요화면</a:t>
                </a:r>
                <a:endPara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06-1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논리 아키텍처 설계</a:t>
                </a:r>
                <a:endPara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06-2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물리 아키텍처 설계</a:t>
                </a: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06-3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주요화면 시연</a:t>
                </a:r>
                <a:endPara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07</a:t>
                </a:r>
                <a:r>
                  <a:rPr lang="en-US" altLang="ko-KR" sz="1100" b="1" dirty="0">
                    <a:solidFill>
                      <a:srgbClr val="9E9E9E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|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 Lessons Learned</a:t>
                </a:r>
                <a:r>
                  <a:rPr lang="ko-KR" altLang="en-US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와 </a:t>
                </a: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Next Plan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2000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</a:t>
                </a: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07-1 Lessons Learned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      07-2 </a:t>
                </a:r>
                <a:r>
                  <a:rPr lang="ko-KR" altLang="en-US" b="1" dirty="0">
                    <a:solidFill>
                      <a:srgbClr val="333333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학습내용 업무 활용 계획</a:t>
                </a:r>
                <a:endParaRPr lang="en-US" sz="2000" dirty="0"/>
              </a:p>
            </p:txBody>
          </p:sp>
          <p:sp>
            <p:nvSpPr>
              <p:cNvPr id="64" name="직사각형 63">
                <a:extLst>
                  <a:ext uri="{FF2B5EF4-FFF2-40B4-BE49-F238E27FC236}">
                    <a16:creationId xmlns:a16="http://schemas.microsoft.com/office/drawing/2014/main" id="{3127E6B5-4C54-C362-73B5-B847F149DED2}"/>
                  </a:ext>
                </a:extLst>
              </p:cNvPr>
              <p:cNvSpPr/>
              <p:nvPr/>
            </p:nvSpPr>
            <p:spPr>
              <a:xfrm>
                <a:off x="5916332" y="4078288"/>
                <a:ext cx="86061" cy="3635173"/>
              </a:xfrm>
              <a:prstGeom prst="rect">
                <a:avLst/>
              </a:prstGeom>
              <a:solidFill>
                <a:srgbClr val="4DD5A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3AAA7F29-ACD6-BB32-5E83-CCC051987A4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-109329"/>
            <a:ext cx="14630400" cy="1844516"/>
          </a:xfrm>
          <a:prstGeom prst="rect">
            <a:avLst/>
          </a:prstGeom>
        </p:spPr>
      </p:pic>
      <p:sp>
        <p:nvSpPr>
          <p:cNvPr id="6" name="Text 3">
            <a:extLst>
              <a:ext uri="{FF2B5EF4-FFF2-40B4-BE49-F238E27FC236}">
                <a16:creationId xmlns:a16="http://schemas.microsoft.com/office/drawing/2014/main" id="{439D3FE9-DA7D-F8C4-3204-705CF3A6E927}"/>
              </a:ext>
            </a:extLst>
          </p:cNvPr>
          <p:cNvSpPr/>
          <p:nvPr/>
        </p:nvSpPr>
        <p:spPr>
          <a:xfrm>
            <a:off x="722233" y="4949587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54BD94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73.4%</a:t>
            </a:r>
            <a:endParaRPr lang="en-US" sz="3200" dirty="0">
              <a:solidFill>
                <a:srgbClr val="54BD94"/>
              </a:solidFill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9741A752-F88D-6EDF-54D5-3906908648B9}"/>
              </a:ext>
            </a:extLst>
          </p:cNvPr>
          <p:cNvSpPr/>
          <p:nvPr/>
        </p:nvSpPr>
        <p:spPr>
          <a:xfrm>
            <a:off x="1469112" y="5559902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시간 낭비 인식</a:t>
            </a:r>
            <a:endParaRPr lang="en-US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D3EAB691-69BF-8D19-B42B-AAE6E74A3047}"/>
              </a:ext>
            </a:extLst>
          </p:cNvPr>
          <p:cNvSpPr/>
          <p:nvPr/>
        </p:nvSpPr>
        <p:spPr>
          <a:xfrm>
            <a:off x="722233" y="5891848"/>
            <a:ext cx="3170753" cy="561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직장인이 회의를 비효율적으로 </a:t>
            </a:r>
            <a:r>
              <a:rPr lang="en-US" sz="12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평가</a:t>
            </a: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</a:p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(JobKorea 조사)</a:t>
            </a:r>
            <a:endParaRPr lang="en-US" sz="120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904F32A6-FFB7-0C8D-C83D-F735024BD93B}"/>
              </a:ext>
            </a:extLst>
          </p:cNvPr>
          <p:cNvSpPr/>
          <p:nvPr/>
        </p:nvSpPr>
        <p:spPr>
          <a:xfrm>
            <a:off x="4060626" y="4949587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F9B2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38%</a:t>
            </a:r>
            <a:endParaRPr lang="en-US" sz="3200" dirty="0">
              <a:solidFill>
                <a:srgbClr val="F9B233"/>
              </a:solidFill>
            </a:endParaRP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B1768FE2-38C8-DA20-F1B6-429FBCA76320}"/>
              </a:ext>
            </a:extLst>
          </p:cNvPr>
          <p:cNvSpPr/>
          <p:nvPr/>
        </p:nvSpPr>
        <p:spPr>
          <a:xfrm>
            <a:off x="4807505" y="5559902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비효율적 업무</a:t>
            </a:r>
            <a:endParaRPr lang="en-US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361DAD0E-9E38-D3C3-9694-FB881CB20E26}"/>
              </a:ext>
            </a:extLst>
          </p:cNvPr>
          <p:cNvSpPr/>
          <p:nvPr/>
        </p:nvSpPr>
        <p:spPr>
          <a:xfrm>
            <a:off x="4060626" y="5891848"/>
            <a:ext cx="3170753" cy="4293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전체 업무시간 중 비효율 </a:t>
            </a:r>
            <a:r>
              <a:rPr lang="en-US" sz="12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비율</a:t>
            </a: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</a:p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(Ernst &amp; Young Korea, 2013)</a:t>
            </a:r>
            <a:endParaRPr lang="en-US" sz="1200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F8FB5DF6-25F8-55E5-8632-A48EEE673ED1}"/>
              </a:ext>
            </a:extLst>
          </p:cNvPr>
          <p:cNvSpPr/>
          <p:nvPr/>
        </p:nvSpPr>
        <p:spPr>
          <a:xfrm>
            <a:off x="7399019" y="4949587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6BB3F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2.5시간</a:t>
            </a:r>
            <a:endParaRPr lang="en-US" sz="3200" dirty="0">
              <a:solidFill>
                <a:srgbClr val="6BB3F9"/>
              </a:solidFill>
            </a:endParaRPr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42ED62CF-09B9-3231-0FD4-00CFBA632B72}"/>
              </a:ext>
            </a:extLst>
          </p:cNvPr>
          <p:cNvSpPr/>
          <p:nvPr/>
        </p:nvSpPr>
        <p:spPr>
          <a:xfrm>
            <a:off x="8145898" y="5559902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낭비 시간</a:t>
            </a:r>
            <a:endParaRPr lang="en-US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68294EE1-DC81-45D0-BF2B-D74056BF11BA}"/>
              </a:ext>
            </a:extLst>
          </p:cNvPr>
          <p:cNvSpPr/>
          <p:nvPr/>
        </p:nvSpPr>
        <p:spPr>
          <a:xfrm>
            <a:off x="7399019" y="5891848"/>
            <a:ext cx="3170753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하루 평균 불필요한 업무 소비 시간</a:t>
            </a:r>
            <a:endParaRPr lang="en-US" sz="120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C35DC62D-DE81-3335-2B62-A10E75FE8BC5}"/>
              </a:ext>
            </a:extLst>
          </p:cNvPr>
          <p:cNvSpPr/>
          <p:nvPr/>
        </p:nvSpPr>
        <p:spPr>
          <a:xfrm>
            <a:off x="10737413" y="4949587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F79700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146조원</a:t>
            </a:r>
            <a:endParaRPr lang="en-US" sz="3200" dirty="0">
              <a:solidFill>
                <a:srgbClr val="F79700"/>
              </a:solidFill>
            </a:endParaRPr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E3D28EA2-CD9F-66FC-E82C-F5917CCD1CD0}"/>
              </a:ext>
            </a:extLst>
          </p:cNvPr>
          <p:cNvSpPr/>
          <p:nvPr/>
        </p:nvSpPr>
        <p:spPr>
          <a:xfrm>
            <a:off x="11484293" y="5559902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경제적 손실</a:t>
            </a:r>
            <a:endParaRPr lang="en-US" dirty="0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50055A94-D1FC-E46C-77CA-78567F51DEFC}"/>
              </a:ext>
            </a:extLst>
          </p:cNvPr>
          <p:cNvSpPr/>
          <p:nvPr/>
        </p:nvSpPr>
        <p:spPr>
          <a:xfrm>
            <a:off x="10737413" y="5891848"/>
            <a:ext cx="3170753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연간 </a:t>
            </a:r>
            <a:r>
              <a:rPr lang="en-US" sz="12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손실액</a:t>
            </a: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</a:p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(당시 GDP의 11.6%)</a:t>
            </a:r>
            <a:endParaRPr lang="en-US" sz="12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28C037D1-F166-76F3-2A90-548B2CE66AE5}"/>
              </a:ext>
            </a:extLst>
          </p:cNvPr>
          <p:cNvSpPr/>
          <p:nvPr/>
        </p:nvSpPr>
        <p:spPr>
          <a:xfrm>
            <a:off x="654050" y="2932042"/>
            <a:ext cx="13322299" cy="111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900"/>
              </a:lnSpc>
              <a:buNone/>
            </a:pPr>
            <a:r>
              <a:rPr lang="ko-KR" altLang="en-US" sz="4800" b="1" i="1" dirty="0">
                <a:solidFill>
                  <a:srgbClr val="F66462"/>
                </a:solidFill>
                <a:latin typeface="나눔스퀘어 네오 variable Heavy" panose="00000500000000000000" pitchFamily="2" charset="-127"/>
                <a:ea typeface="나눔스퀘어 네오 variable Heavy" panose="00000500000000000000" pitchFamily="2" charset="-127"/>
                <a:cs typeface="Nanum Gothic Extra Bold" pitchFamily="34" charset="-120"/>
              </a:rPr>
              <a:t>회의록 작성하는데 왜 </a:t>
            </a:r>
            <a:r>
              <a:rPr lang="ko-KR" altLang="en-US" sz="4800" b="1" i="1" dirty="0">
                <a:solidFill>
                  <a:srgbClr val="F66462"/>
                </a:solidFill>
                <a:highlight>
                  <a:srgbClr val="FFFF00"/>
                </a:highlight>
                <a:latin typeface="나눔스퀘어 네오 variable Heavy" panose="00000500000000000000" pitchFamily="2" charset="-127"/>
                <a:ea typeface="나눔스퀘어 네오 variable Heavy" panose="00000500000000000000" pitchFamily="2" charset="-127"/>
                <a:cs typeface="Nanum Gothic Extra Bold" pitchFamily="34" charset="-120"/>
              </a:rPr>
              <a:t>야근</a:t>
            </a:r>
            <a:r>
              <a:rPr lang="ko-KR" altLang="en-US" sz="4800" b="1" i="1" dirty="0">
                <a:solidFill>
                  <a:srgbClr val="F66462"/>
                </a:solidFill>
                <a:latin typeface="나눔스퀘어 네오 variable Heavy" panose="00000500000000000000" pitchFamily="2" charset="-127"/>
                <a:ea typeface="나눔스퀘어 네오 variable Heavy" panose="00000500000000000000" pitchFamily="2" charset="-127"/>
                <a:cs typeface="Nanum Gothic Extra Bold" pitchFamily="34" charset="-120"/>
              </a:rPr>
              <a:t>까지 해야 하는가</a:t>
            </a:r>
            <a:r>
              <a:rPr lang="en-US" altLang="ko-KR" sz="4800" b="1" i="1" dirty="0">
                <a:solidFill>
                  <a:srgbClr val="F66462"/>
                </a:solidFill>
                <a:latin typeface="나눔스퀘어 네오 variable Heavy" panose="00000500000000000000" pitchFamily="2" charset="-127"/>
                <a:ea typeface="나눔스퀘어 네오 variable Heavy" panose="00000500000000000000" pitchFamily="2" charset="-127"/>
                <a:cs typeface="Nanum Gothic Extra Bold" pitchFamily="34" charset="-120"/>
              </a:rPr>
              <a:t>?</a:t>
            </a:r>
            <a:endParaRPr lang="en-US" sz="4800" i="1" dirty="0">
              <a:solidFill>
                <a:srgbClr val="F66462"/>
              </a:solidFill>
              <a:latin typeface="나눔스퀘어 네오 variable Heavy" panose="00000500000000000000" pitchFamily="2" charset="-127"/>
              <a:ea typeface="나눔스퀘어 네오 variable Heavy" panose="00000500000000000000" pitchFamily="2" charset="-127"/>
            </a:endParaRPr>
          </a:p>
        </p:txBody>
      </p:sp>
      <p:sp>
        <p:nvSpPr>
          <p:cNvPr id="33" name="제목 32">
            <a:extLst>
              <a:ext uri="{FF2B5EF4-FFF2-40B4-BE49-F238E27FC236}">
                <a16:creationId xmlns:a16="http://schemas.microsoft.com/office/drawing/2014/main" id="{65FC0D54-AA34-9317-275E-8C4F4A00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90" y="1601033"/>
            <a:ext cx="13681075" cy="796925"/>
          </a:xfrm>
        </p:spPr>
        <p:txBody>
          <a:bodyPr>
            <a:normAutofit/>
          </a:bodyPr>
          <a:lstStyle/>
          <a:p>
            <a:r>
              <a:rPr lang="en-US" altLang="ko-KR" dirty="0"/>
              <a:t>MVP </a:t>
            </a:r>
            <a:r>
              <a:rPr lang="ko-KR" altLang="en-US" dirty="0"/>
              <a:t>주제 및 배경</a:t>
            </a:r>
          </a:p>
        </p:txBody>
      </p:sp>
      <p:sp>
        <p:nvSpPr>
          <p:cNvPr id="41" name="제목 32">
            <a:extLst>
              <a:ext uri="{FF2B5EF4-FFF2-40B4-BE49-F238E27FC236}">
                <a16:creationId xmlns:a16="http://schemas.microsoft.com/office/drawing/2014/main" id="{CAED64B4-8237-0584-BCBD-FC8950D907F8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01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MVP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주제 및 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Squad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구성</a:t>
            </a:r>
            <a:endParaRPr lang="en-US" altLang="ko-KR" sz="2400" b="1" dirty="0">
              <a:solidFill>
                <a:srgbClr val="333333"/>
              </a:solidFill>
              <a:cs typeface="Nanum Gothic Extra Bold" pitchFamily="34" charset="-120"/>
            </a:endParaRPr>
          </a:p>
        </p:txBody>
      </p:sp>
      <p:pic>
        <p:nvPicPr>
          <p:cNvPr id="15362" name="Picture 2" descr="빨간별, 별표, 중요, 공부, 필기, 사진,이미지,일러스트,캘리그라피 - pepper83작가">
            <a:extLst>
              <a:ext uri="{FF2B5EF4-FFF2-40B4-BE49-F238E27FC236}">
                <a16:creationId xmlns:a16="http://schemas.microsoft.com/office/drawing/2014/main" id="{3FA21C9A-24E7-B559-2F00-6E43048C4A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6" t="22789" r="17406" b="28151"/>
          <a:stretch>
            <a:fillRect/>
          </a:stretch>
        </p:blipFill>
        <p:spPr bwMode="auto">
          <a:xfrm rot="1828194" flipH="1">
            <a:off x="7680981" y="2351222"/>
            <a:ext cx="1208900" cy="100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741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08A93895-EBA3-07D3-310B-7D17F9804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Squad </a:t>
            </a:r>
            <a:r>
              <a:rPr lang="ko-KR" altLang="en-US" dirty="0"/>
              <a:t>구성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ADE82D16-6E45-867A-4D86-4666D9CC8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235076"/>
            <a:ext cx="13311726" cy="827088"/>
          </a:xfrm>
        </p:spPr>
        <p:txBody>
          <a:bodyPr anchor="ctr"/>
          <a:lstStyle/>
          <a:p>
            <a:r>
              <a:rPr lang="en-US" altLang="ko-KR" dirty="0"/>
              <a:t>Agentic Workflow </a:t>
            </a:r>
            <a:r>
              <a:rPr lang="ko-KR" altLang="en-US" dirty="0"/>
              <a:t>기반 역할 분담</a:t>
            </a: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6CEBBE44-973F-D45F-6531-49F7DA4B9A00}"/>
              </a:ext>
            </a:extLst>
          </p:cNvPr>
          <p:cNvGrpSpPr/>
          <p:nvPr/>
        </p:nvGrpSpPr>
        <p:grpSpPr>
          <a:xfrm>
            <a:off x="742554" y="2520513"/>
            <a:ext cx="4368403" cy="816015"/>
            <a:chOff x="722233" y="2439233"/>
            <a:chExt cx="4368403" cy="816015"/>
          </a:xfrm>
        </p:grpSpPr>
        <p:sp>
          <p:nvSpPr>
            <p:cNvPr id="51" name="Text 2">
              <a:extLst>
                <a:ext uri="{FF2B5EF4-FFF2-40B4-BE49-F238E27FC236}">
                  <a16:creationId xmlns:a16="http://schemas.microsoft.com/office/drawing/2014/main" id="{949EB7A7-2D14-E7FD-CF16-9BB254CE4C51}"/>
                </a:ext>
              </a:extLst>
            </p:cNvPr>
            <p:cNvSpPr/>
            <p:nvPr/>
          </p:nvSpPr>
          <p:spPr>
            <a:xfrm>
              <a:off x="2897862" y="2439233"/>
              <a:ext cx="2192774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Product Owner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2" name="Text 3">
              <a:extLst>
                <a:ext uri="{FF2B5EF4-FFF2-40B4-BE49-F238E27FC236}">
                  <a16:creationId xmlns:a16="http://schemas.microsoft.com/office/drawing/2014/main" id="{1B946C4B-10AA-48F6-8C63-05DF9E15F3FF}"/>
                </a:ext>
              </a:extLst>
            </p:cNvPr>
            <p:cNvSpPr/>
            <p:nvPr/>
          </p:nvSpPr>
          <p:spPr>
            <a:xfrm>
              <a:off x="722233" y="2680414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유동희 (야보)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3" name="Text 4">
              <a:extLst>
                <a:ext uri="{FF2B5EF4-FFF2-40B4-BE49-F238E27FC236}">
                  <a16:creationId xmlns:a16="http://schemas.microsoft.com/office/drawing/2014/main" id="{0E8A152A-4B2F-B716-A38B-2884F6950EBB}"/>
                </a:ext>
              </a:extLst>
            </p:cNvPr>
            <p:cNvSpPr/>
            <p:nvPr/>
          </p:nvSpPr>
          <p:spPr>
            <a:xfrm>
              <a:off x="722233" y="2974737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프로젝트 방향성 설정 및 요구사항 정의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54" name="Image 0" descr="preencoded.png">
            <a:extLst>
              <a:ext uri="{FF2B5EF4-FFF2-40B4-BE49-F238E27FC236}">
                <a16:creationId xmlns:a16="http://schemas.microsoft.com/office/drawing/2014/main" id="{037715DC-C77B-3AD3-8030-118FF81F95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55" name="Image 1" descr="preencoded.png">
            <a:extLst>
              <a:ext uri="{FF2B5EF4-FFF2-40B4-BE49-F238E27FC236}">
                <a16:creationId xmlns:a16="http://schemas.microsoft.com/office/drawing/2014/main" id="{F1251F73-C92C-0E75-944C-D8D7CE9A4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5838" y="3507125"/>
            <a:ext cx="262414" cy="262414"/>
          </a:xfrm>
          <a:prstGeom prst="rect">
            <a:avLst/>
          </a:prstGeom>
        </p:spPr>
      </p:pic>
      <p:grpSp>
        <p:nvGrpSpPr>
          <p:cNvPr id="56" name="그룹 55">
            <a:extLst>
              <a:ext uri="{FF2B5EF4-FFF2-40B4-BE49-F238E27FC236}">
                <a16:creationId xmlns:a16="http://schemas.microsoft.com/office/drawing/2014/main" id="{CE8A9710-2973-6BE4-86CD-D97455A58C59}"/>
              </a:ext>
            </a:extLst>
          </p:cNvPr>
          <p:cNvGrpSpPr/>
          <p:nvPr/>
        </p:nvGrpSpPr>
        <p:grpSpPr>
          <a:xfrm>
            <a:off x="9316125" y="2153087"/>
            <a:ext cx="4368522" cy="1096526"/>
            <a:chOff x="9539645" y="2071807"/>
            <a:chExt cx="4368522" cy="1096526"/>
          </a:xfrm>
        </p:grpSpPr>
        <p:sp>
          <p:nvSpPr>
            <p:cNvPr id="57" name="Text 5">
              <a:extLst>
                <a:ext uri="{FF2B5EF4-FFF2-40B4-BE49-F238E27FC236}">
                  <a16:creationId xmlns:a16="http://schemas.microsoft.com/office/drawing/2014/main" id="{4E54E208-26E5-D07D-63A5-710189961CAF}"/>
                </a:ext>
              </a:extLst>
            </p:cNvPr>
            <p:cNvSpPr/>
            <p:nvPr/>
          </p:nvSpPr>
          <p:spPr>
            <a:xfrm>
              <a:off x="9539645" y="2071807"/>
              <a:ext cx="3575090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AI Specialist &amp; Service Planner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8" name="Text 6">
              <a:extLst>
                <a:ext uri="{FF2B5EF4-FFF2-40B4-BE49-F238E27FC236}">
                  <a16:creationId xmlns:a16="http://schemas.microsoft.com/office/drawing/2014/main" id="{D3677CE9-AD3B-B73F-A4F6-7A15B0508410}"/>
                </a:ext>
              </a:extLst>
            </p:cNvPr>
            <p:cNvSpPr/>
            <p:nvPr/>
          </p:nvSpPr>
          <p:spPr>
            <a:xfrm>
              <a:off x="9539645" y="2312988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조민서 (다람지)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9" name="Text 7">
              <a:extLst>
                <a:ext uri="{FF2B5EF4-FFF2-40B4-BE49-F238E27FC236}">
                  <a16:creationId xmlns:a16="http://schemas.microsoft.com/office/drawing/2014/main" id="{7CA45CCD-D03C-E412-942C-3CA420ED335D}"/>
                </a:ext>
              </a:extLst>
            </p:cNvPr>
            <p:cNvSpPr/>
            <p:nvPr/>
          </p:nvSpPr>
          <p:spPr>
            <a:xfrm>
              <a:off x="9539645" y="2607310"/>
              <a:ext cx="4368522" cy="56102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회의록 생성, LLM 프롬프트 엔지니어링, 서비스 및 UI/UX 기획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60" name="Image 2" descr="preencoded.png">
            <a:extLst>
              <a:ext uri="{FF2B5EF4-FFF2-40B4-BE49-F238E27FC236}">
                <a16:creationId xmlns:a16="http://schemas.microsoft.com/office/drawing/2014/main" id="{488F9B0C-2BDA-4612-B503-2AF613B1C2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61" name="Image 3" descr="preencoded.png">
            <a:extLst>
              <a:ext uri="{FF2B5EF4-FFF2-40B4-BE49-F238E27FC236}">
                <a16:creationId xmlns:a16="http://schemas.microsoft.com/office/drawing/2014/main" id="{FC3B9D4E-B65C-5839-3B0E-6A5D2FDAFB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36939" y="3534747"/>
            <a:ext cx="262414" cy="262414"/>
          </a:xfrm>
          <a:prstGeom prst="rect">
            <a:avLst/>
          </a:prstGeom>
        </p:spPr>
      </p:pic>
      <p:grpSp>
        <p:nvGrpSpPr>
          <p:cNvPr id="62" name="그룹 61">
            <a:extLst>
              <a:ext uri="{FF2B5EF4-FFF2-40B4-BE49-F238E27FC236}">
                <a16:creationId xmlns:a16="http://schemas.microsoft.com/office/drawing/2014/main" id="{E43BEAE0-AE5E-B350-C3BF-F36FC4482A08}"/>
              </a:ext>
            </a:extLst>
          </p:cNvPr>
          <p:cNvGrpSpPr/>
          <p:nvPr/>
        </p:nvGrpSpPr>
        <p:grpSpPr>
          <a:xfrm>
            <a:off x="9316125" y="3797221"/>
            <a:ext cx="4368522" cy="816014"/>
            <a:chOff x="9539645" y="3715941"/>
            <a:chExt cx="4368522" cy="816014"/>
          </a:xfrm>
        </p:grpSpPr>
        <p:sp>
          <p:nvSpPr>
            <p:cNvPr id="63" name="Text 8">
              <a:extLst>
                <a:ext uri="{FF2B5EF4-FFF2-40B4-BE49-F238E27FC236}">
                  <a16:creationId xmlns:a16="http://schemas.microsoft.com/office/drawing/2014/main" id="{DCFEE752-D149-B055-EFC9-2988B73BF75F}"/>
                </a:ext>
              </a:extLst>
            </p:cNvPr>
            <p:cNvSpPr/>
            <p:nvPr/>
          </p:nvSpPr>
          <p:spPr>
            <a:xfrm>
              <a:off x="9539645" y="3715941"/>
              <a:ext cx="4230910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Backend Developer &amp; RAG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4" name="Text 9">
              <a:extLst>
                <a:ext uri="{FF2B5EF4-FFF2-40B4-BE49-F238E27FC236}">
                  <a16:creationId xmlns:a16="http://schemas.microsoft.com/office/drawing/2014/main" id="{2BD2A8AA-A3D6-76F6-B312-C482C9553706}"/>
                </a:ext>
              </a:extLst>
            </p:cNvPr>
            <p:cNvSpPr/>
            <p:nvPr/>
          </p:nvSpPr>
          <p:spPr>
            <a:xfrm>
              <a:off x="9539645" y="3957122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전대웅 (맥심)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5" name="Text 10">
              <a:extLst>
                <a:ext uri="{FF2B5EF4-FFF2-40B4-BE49-F238E27FC236}">
                  <a16:creationId xmlns:a16="http://schemas.microsoft.com/office/drawing/2014/main" id="{1243D6E3-3AAB-CC38-7AA2-334E41BA381D}"/>
                </a:ext>
              </a:extLst>
            </p:cNvPr>
            <p:cNvSpPr/>
            <p:nvPr/>
          </p:nvSpPr>
          <p:spPr>
            <a:xfrm>
              <a:off x="9539645" y="4251444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200"/>
                </a:lnSpc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API 설계, DB 설계, 회의록 처리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로직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구현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en-US" altLang="ko-KR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RAG </a:t>
              </a:r>
              <a:r>
                <a:rPr lang="en-US" altLang="ko-KR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처리</a:t>
              </a:r>
              <a:r>
                <a:rPr lang="en-US" altLang="ko-KR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로직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66" name="Image 4" descr="preencoded.png">
            <a:extLst>
              <a:ext uri="{FF2B5EF4-FFF2-40B4-BE49-F238E27FC236}">
                <a16:creationId xmlns:a16="http://schemas.microsoft.com/office/drawing/2014/main" id="{0A4CEA13-9A4F-124E-4577-1B47398FF3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67" name="Image 5" descr="preencoded.png">
            <a:extLst>
              <a:ext uri="{FF2B5EF4-FFF2-40B4-BE49-F238E27FC236}">
                <a16:creationId xmlns:a16="http://schemas.microsoft.com/office/drawing/2014/main" id="{A4BE9773-AEDF-1197-A3FB-66B0B6371FD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57982" y="4483199"/>
            <a:ext cx="262414" cy="262414"/>
          </a:xfrm>
          <a:prstGeom prst="rect">
            <a:avLst/>
          </a:prstGeom>
        </p:spPr>
      </p:pic>
      <p:grpSp>
        <p:nvGrpSpPr>
          <p:cNvPr id="68" name="그룹 67">
            <a:extLst>
              <a:ext uri="{FF2B5EF4-FFF2-40B4-BE49-F238E27FC236}">
                <a16:creationId xmlns:a16="http://schemas.microsoft.com/office/drawing/2014/main" id="{6FC4F17C-2658-73E2-D0C1-0420DFF4EAE7}"/>
              </a:ext>
            </a:extLst>
          </p:cNvPr>
          <p:cNvGrpSpPr/>
          <p:nvPr/>
        </p:nvGrpSpPr>
        <p:grpSpPr>
          <a:xfrm>
            <a:off x="9316124" y="5160843"/>
            <a:ext cx="4368523" cy="816015"/>
            <a:chOff x="9539644" y="5079563"/>
            <a:chExt cx="4368523" cy="816015"/>
          </a:xfrm>
        </p:grpSpPr>
        <p:sp>
          <p:nvSpPr>
            <p:cNvPr id="69" name="Text 11">
              <a:extLst>
                <a:ext uri="{FF2B5EF4-FFF2-40B4-BE49-F238E27FC236}">
                  <a16:creationId xmlns:a16="http://schemas.microsoft.com/office/drawing/2014/main" id="{3718E406-5EA9-3EEB-E39A-46700B71E354}"/>
                </a:ext>
              </a:extLst>
            </p:cNvPr>
            <p:cNvSpPr/>
            <p:nvPr/>
          </p:nvSpPr>
          <p:spPr>
            <a:xfrm>
              <a:off x="9539644" y="5079563"/>
              <a:ext cx="3808607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550"/>
                </a:lnSpc>
              </a:pPr>
              <a:r>
                <a:rPr lang="en-US" altLang="ko-KR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Scrum master &amp; </a:t>
              </a: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Backend Developer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0" name="Text 12">
              <a:extLst>
                <a:ext uri="{FF2B5EF4-FFF2-40B4-BE49-F238E27FC236}">
                  <a16:creationId xmlns:a16="http://schemas.microsoft.com/office/drawing/2014/main" id="{A1A5889B-62CE-4AA3-CD5F-201713C0554B}"/>
                </a:ext>
              </a:extLst>
            </p:cNvPr>
            <p:cNvSpPr/>
            <p:nvPr/>
          </p:nvSpPr>
          <p:spPr>
            <a:xfrm>
              <a:off x="9539645" y="5320744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조윤진 (쿼카)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1" name="Text 13">
              <a:extLst>
                <a:ext uri="{FF2B5EF4-FFF2-40B4-BE49-F238E27FC236}">
                  <a16:creationId xmlns:a16="http://schemas.microsoft.com/office/drawing/2014/main" id="{D2C63D27-A657-C75A-024C-9A3CCEBC53EB}"/>
                </a:ext>
              </a:extLst>
            </p:cNvPr>
            <p:cNvSpPr/>
            <p:nvPr/>
          </p:nvSpPr>
          <p:spPr>
            <a:xfrm>
              <a:off x="9539645" y="5615067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API 설계, 비즈니스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로직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구현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72" name="Image 6" descr="preencoded.png">
            <a:extLst>
              <a:ext uri="{FF2B5EF4-FFF2-40B4-BE49-F238E27FC236}">
                <a16:creationId xmlns:a16="http://schemas.microsoft.com/office/drawing/2014/main" id="{BC29E01B-FDF3-00B0-A518-A77DF108B0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73" name="Image 7" descr="preencoded.png">
            <a:extLst>
              <a:ext uri="{FF2B5EF4-FFF2-40B4-BE49-F238E27FC236}">
                <a16:creationId xmlns:a16="http://schemas.microsoft.com/office/drawing/2014/main" id="{F9DF96A4-B78A-C414-767D-BE4D898BCFE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66040" y="5638344"/>
            <a:ext cx="262414" cy="262414"/>
          </a:xfrm>
          <a:prstGeom prst="rect">
            <a:avLst/>
          </a:prstGeom>
        </p:spPr>
      </p:pic>
      <p:grpSp>
        <p:nvGrpSpPr>
          <p:cNvPr id="74" name="그룹 73">
            <a:extLst>
              <a:ext uri="{FF2B5EF4-FFF2-40B4-BE49-F238E27FC236}">
                <a16:creationId xmlns:a16="http://schemas.microsoft.com/office/drawing/2014/main" id="{1DE30505-241B-15D8-36B3-E0A933907813}"/>
              </a:ext>
            </a:extLst>
          </p:cNvPr>
          <p:cNvGrpSpPr/>
          <p:nvPr/>
        </p:nvGrpSpPr>
        <p:grpSpPr>
          <a:xfrm>
            <a:off x="9316125" y="6524466"/>
            <a:ext cx="4368522" cy="816015"/>
            <a:chOff x="9539645" y="6443186"/>
            <a:chExt cx="4368522" cy="816015"/>
          </a:xfrm>
        </p:grpSpPr>
        <p:sp>
          <p:nvSpPr>
            <p:cNvPr id="75" name="Text 14">
              <a:extLst>
                <a:ext uri="{FF2B5EF4-FFF2-40B4-BE49-F238E27FC236}">
                  <a16:creationId xmlns:a16="http://schemas.microsoft.com/office/drawing/2014/main" id="{7A3EFD4A-D85F-EE7C-4D29-032DF9FBC858}"/>
                </a:ext>
              </a:extLst>
            </p:cNvPr>
            <p:cNvSpPr/>
            <p:nvPr/>
          </p:nvSpPr>
          <p:spPr>
            <a:xfrm>
              <a:off x="9539645" y="6443186"/>
              <a:ext cx="3561993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Frontend Developer &amp; DevOps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6" name="Text 15">
              <a:extLst>
                <a:ext uri="{FF2B5EF4-FFF2-40B4-BE49-F238E27FC236}">
                  <a16:creationId xmlns:a16="http://schemas.microsoft.com/office/drawing/2014/main" id="{2EEC6B8D-9AF2-2A67-E6DD-0F44630E87FB}"/>
                </a:ext>
              </a:extLst>
            </p:cNvPr>
            <p:cNvSpPr/>
            <p:nvPr/>
          </p:nvSpPr>
          <p:spPr>
            <a:xfrm>
              <a:off x="9539645" y="6684367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문효종 (카누)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7" name="Text 16">
              <a:extLst>
                <a:ext uri="{FF2B5EF4-FFF2-40B4-BE49-F238E27FC236}">
                  <a16:creationId xmlns:a16="http://schemas.microsoft.com/office/drawing/2014/main" id="{C33FE4AA-CD99-F3E0-31CC-F38778D8BFE6}"/>
                </a:ext>
              </a:extLst>
            </p:cNvPr>
            <p:cNvSpPr/>
            <p:nvPr/>
          </p:nvSpPr>
          <p:spPr>
            <a:xfrm>
              <a:off x="9539645" y="6978690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UI/UX 개발, 실시간 협업 인터페이스, CI/CD 구축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78" name="Image 8" descr="preencoded.png">
            <a:extLst>
              <a:ext uri="{FF2B5EF4-FFF2-40B4-BE49-F238E27FC236}">
                <a16:creationId xmlns:a16="http://schemas.microsoft.com/office/drawing/2014/main" id="{97C77037-06B7-5E39-D2AC-A725FDCE7A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79" name="Image 9" descr="preencoded.png">
            <a:extLst>
              <a:ext uri="{FF2B5EF4-FFF2-40B4-BE49-F238E27FC236}">
                <a16:creationId xmlns:a16="http://schemas.microsoft.com/office/drawing/2014/main" id="{50C7EDFC-804B-7FAC-BE6A-611077AFED2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080905" y="6130191"/>
            <a:ext cx="262414" cy="262414"/>
          </a:xfrm>
          <a:prstGeom prst="rect">
            <a:avLst/>
          </a:prstGeom>
        </p:spPr>
      </p:pic>
      <p:grpSp>
        <p:nvGrpSpPr>
          <p:cNvPr id="80" name="그룹 79">
            <a:extLst>
              <a:ext uri="{FF2B5EF4-FFF2-40B4-BE49-F238E27FC236}">
                <a16:creationId xmlns:a16="http://schemas.microsoft.com/office/drawing/2014/main" id="{3B96572E-8B43-1CAF-4BD8-D2FC8F4E98A6}"/>
              </a:ext>
            </a:extLst>
          </p:cNvPr>
          <p:cNvGrpSpPr/>
          <p:nvPr/>
        </p:nvGrpSpPr>
        <p:grpSpPr>
          <a:xfrm>
            <a:off x="742553" y="6297176"/>
            <a:ext cx="4368404" cy="816014"/>
            <a:chOff x="722233" y="6215896"/>
            <a:chExt cx="4368404" cy="816014"/>
          </a:xfrm>
        </p:grpSpPr>
        <p:sp>
          <p:nvSpPr>
            <p:cNvPr id="81" name="Text 17">
              <a:extLst>
                <a:ext uri="{FF2B5EF4-FFF2-40B4-BE49-F238E27FC236}">
                  <a16:creationId xmlns:a16="http://schemas.microsoft.com/office/drawing/2014/main" id="{5370DE2B-6D57-0FB5-06F2-A49C05A1FD76}"/>
                </a:ext>
              </a:extLst>
            </p:cNvPr>
            <p:cNvSpPr/>
            <p:nvPr/>
          </p:nvSpPr>
          <p:spPr>
            <a:xfrm>
              <a:off x="2660809" y="6215896"/>
              <a:ext cx="2429828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Frontend Developer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82" name="Text 18">
              <a:extLst>
                <a:ext uri="{FF2B5EF4-FFF2-40B4-BE49-F238E27FC236}">
                  <a16:creationId xmlns:a16="http://schemas.microsoft.com/office/drawing/2014/main" id="{9A0E45B7-DDED-D73B-9B9C-9F80AE527B05}"/>
                </a:ext>
              </a:extLst>
            </p:cNvPr>
            <p:cNvSpPr/>
            <p:nvPr/>
          </p:nvSpPr>
          <p:spPr>
            <a:xfrm>
              <a:off x="722233" y="6457077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김종희 (페퍼)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83" name="Text 19">
              <a:extLst>
                <a:ext uri="{FF2B5EF4-FFF2-40B4-BE49-F238E27FC236}">
                  <a16:creationId xmlns:a16="http://schemas.microsoft.com/office/drawing/2014/main" id="{F2EAFDA4-993D-5B43-C016-C5353770FA77}"/>
                </a:ext>
              </a:extLst>
            </p:cNvPr>
            <p:cNvSpPr/>
            <p:nvPr/>
          </p:nvSpPr>
          <p:spPr>
            <a:xfrm>
              <a:off x="722233" y="6751399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UI/UX 개발, 실시간 협업 인터페이스 구현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84" name="Image 10" descr="preencoded.png">
            <a:extLst>
              <a:ext uri="{FF2B5EF4-FFF2-40B4-BE49-F238E27FC236}">
                <a16:creationId xmlns:a16="http://schemas.microsoft.com/office/drawing/2014/main" id="{01BCD372-C167-7166-13DD-BE6ACB6B2B8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85" name="Image 11" descr="preencoded.png">
            <a:extLst>
              <a:ext uri="{FF2B5EF4-FFF2-40B4-BE49-F238E27FC236}">
                <a16:creationId xmlns:a16="http://schemas.microsoft.com/office/drawing/2014/main" id="{AA98FE6C-C11A-A1EE-3535-96EF2B43C77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19701" y="5588575"/>
            <a:ext cx="262414" cy="262414"/>
          </a:xfrm>
          <a:prstGeom prst="rect">
            <a:avLst/>
          </a:prstGeom>
        </p:spPr>
      </p:pic>
      <p:grpSp>
        <p:nvGrpSpPr>
          <p:cNvPr id="86" name="그룹 85">
            <a:extLst>
              <a:ext uri="{FF2B5EF4-FFF2-40B4-BE49-F238E27FC236}">
                <a16:creationId xmlns:a16="http://schemas.microsoft.com/office/drawing/2014/main" id="{1A99EF1F-F1E9-CFFB-D5BD-B51A3FF3AA89}"/>
              </a:ext>
            </a:extLst>
          </p:cNvPr>
          <p:cNvGrpSpPr/>
          <p:nvPr/>
        </p:nvGrpSpPr>
        <p:grpSpPr>
          <a:xfrm>
            <a:off x="742554" y="4408845"/>
            <a:ext cx="4368403" cy="816014"/>
            <a:chOff x="722233" y="4397693"/>
            <a:chExt cx="4368403" cy="816014"/>
          </a:xfrm>
        </p:grpSpPr>
        <p:sp>
          <p:nvSpPr>
            <p:cNvPr id="87" name="Text 20">
              <a:extLst>
                <a:ext uri="{FF2B5EF4-FFF2-40B4-BE49-F238E27FC236}">
                  <a16:creationId xmlns:a16="http://schemas.microsoft.com/office/drawing/2014/main" id="{F80C607E-77D3-CF58-4918-78B23E38B2B0}"/>
                </a:ext>
              </a:extLst>
            </p:cNvPr>
            <p:cNvSpPr/>
            <p:nvPr/>
          </p:nvSpPr>
          <p:spPr>
            <a:xfrm>
              <a:off x="2897862" y="4397693"/>
              <a:ext cx="2192774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Architect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88" name="Text 21">
              <a:extLst>
                <a:ext uri="{FF2B5EF4-FFF2-40B4-BE49-F238E27FC236}">
                  <a16:creationId xmlns:a16="http://schemas.microsoft.com/office/drawing/2014/main" id="{A96C70B4-88BC-EB43-8BB8-B620E5276AA1}"/>
                </a:ext>
              </a:extLst>
            </p:cNvPr>
            <p:cNvSpPr/>
            <p:nvPr/>
          </p:nvSpPr>
          <p:spPr>
            <a:xfrm>
              <a:off x="722233" y="4638873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김주환 (블랙)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89" name="Text 22">
              <a:extLst>
                <a:ext uri="{FF2B5EF4-FFF2-40B4-BE49-F238E27FC236}">
                  <a16:creationId xmlns:a16="http://schemas.microsoft.com/office/drawing/2014/main" id="{0D1098FB-B5A1-5652-85B1-E4F1556AA68F}"/>
                </a:ext>
              </a:extLst>
            </p:cNvPr>
            <p:cNvSpPr/>
            <p:nvPr/>
          </p:nvSpPr>
          <p:spPr>
            <a:xfrm>
              <a:off x="722233" y="4933196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시스템 아키텍처 설계 및 기술 전략 수립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90" name="Image 12" descr="preencoded.png">
            <a:extLst>
              <a:ext uri="{FF2B5EF4-FFF2-40B4-BE49-F238E27FC236}">
                <a16:creationId xmlns:a16="http://schemas.microsoft.com/office/drawing/2014/main" id="{BBCE5173-C151-23A8-E62F-912A96B9FF2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82644" y="2927588"/>
            <a:ext cx="3922752" cy="3922752"/>
          </a:xfrm>
          <a:prstGeom prst="rect">
            <a:avLst/>
          </a:prstGeom>
        </p:spPr>
      </p:pic>
      <p:pic>
        <p:nvPicPr>
          <p:cNvPr id="91" name="Image 13" descr="preencoded.png">
            <a:extLst>
              <a:ext uri="{FF2B5EF4-FFF2-40B4-BE49-F238E27FC236}">
                <a16:creationId xmlns:a16="http://schemas.microsoft.com/office/drawing/2014/main" id="{161AB17D-4538-F249-3FDD-9728F3248C4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781576" y="4421168"/>
            <a:ext cx="262414" cy="262414"/>
          </a:xfrm>
          <a:prstGeom prst="rect">
            <a:avLst/>
          </a:prstGeom>
        </p:spPr>
      </p:pic>
      <p:sp>
        <p:nvSpPr>
          <p:cNvPr id="92" name="제목 32">
            <a:extLst>
              <a:ext uri="{FF2B5EF4-FFF2-40B4-BE49-F238E27FC236}">
                <a16:creationId xmlns:a16="http://schemas.microsoft.com/office/drawing/2014/main" id="{C03E6AE5-6641-68BE-7B17-C9B92E010F0D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01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MVP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주제 및 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Squad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구성</a:t>
            </a:r>
            <a:endParaRPr lang="en-US" altLang="ko-KR" sz="2400" b="1" dirty="0">
              <a:solidFill>
                <a:srgbClr val="333333"/>
              </a:solidFill>
              <a:cs typeface="Nanum Gothic Extra Bold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29828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AF832E02-62CE-EB21-EDCE-7CCF1F3DB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문제 정의 및 분석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82B14D3C-D935-C5DD-1E2F-3E67F7FA7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235076"/>
            <a:ext cx="4374947" cy="827088"/>
          </a:xfrm>
        </p:spPr>
        <p:txBody>
          <a:bodyPr anchor="ctr"/>
          <a:lstStyle/>
          <a:p>
            <a:r>
              <a:rPr lang="ko-KR" altLang="en-US" dirty="0"/>
              <a:t>현상 문제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EE625CA7-7442-9779-0006-1A31800810E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478463" y="1233894"/>
            <a:ext cx="8283033" cy="827088"/>
          </a:xfrm>
        </p:spPr>
        <p:txBody>
          <a:bodyPr anchor="ctr"/>
          <a:lstStyle/>
          <a:p>
            <a:r>
              <a:rPr lang="en-US" altLang="ko-KR" dirty="0"/>
              <a:t>5WHY </a:t>
            </a:r>
            <a:r>
              <a:rPr lang="ko-KR" altLang="en-US" dirty="0"/>
              <a:t>분석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460E37B-814B-CAF6-25FC-D482E223C327}"/>
              </a:ext>
            </a:extLst>
          </p:cNvPr>
          <p:cNvGrpSpPr/>
          <p:nvPr/>
        </p:nvGrpSpPr>
        <p:grpSpPr>
          <a:xfrm>
            <a:off x="748628" y="2270454"/>
            <a:ext cx="4369159" cy="360878"/>
            <a:chOff x="734567" y="2050701"/>
            <a:chExt cx="4806075" cy="360878"/>
          </a:xfrm>
        </p:grpSpPr>
        <p:sp>
          <p:nvSpPr>
            <p:cNvPr id="11" name="Shape 2">
              <a:extLst>
                <a:ext uri="{FF2B5EF4-FFF2-40B4-BE49-F238E27FC236}">
                  <a16:creationId xmlns:a16="http://schemas.microsoft.com/office/drawing/2014/main" id="{B0CF560E-2E72-C276-B366-80115AD0476D}"/>
                </a:ext>
              </a:extLst>
            </p:cNvPr>
            <p:cNvSpPr/>
            <p:nvPr/>
          </p:nvSpPr>
          <p:spPr>
            <a:xfrm>
              <a:off x="734567" y="2050701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1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12" name="Text 4">
              <a:extLst>
                <a:ext uri="{FF2B5EF4-FFF2-40B4-BE49-F238E27FC236}">
                  <a16:creationId xmlns:a16="http://schemas.microsoft.com/office/drawing/2014/main" id="{98E14122-922F-9354-3B5C-95CD077FD64A}"/>
                </a:ext>
              </a:extLst>
            </p:cNvPr>
            <p:cNvSpPr/>
            <p:nvPr/>
          </p:nvSpPr>
          <p:spPr>
            <a:xfrm>
              <a:off x="1171644" y="2070763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작성에 </a:t>
              </a:r>
              <a:r>
                <a:rPr lang="en-US" sz="16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평균 30분~1시간 소요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된다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B968048-C0C4-5F35-F01F-40CB2D949156}"/>
              </a:ext>
            </a:extLst>
          </p:cNvPr>
          <p:cNvGrpSpPr/>
          <p:nvPr/>
        </p:nvGrpSpPr>
        <p:grpSpPr>
          <a:xfrm>
            <a:off x="748628" y="2929505"/>
            <a:ext cx="4369159" cy="360878"/>
            <a:chOff x="734567" y="2725627"/>
            <a:chExt cx="4806075" cy="360878"/>
          </a:xfrm>
        </p:grpSpPr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CB4CBED8-6337-17FF-8D68-31B1E16934A5}"/>
                </a:ext>
              </a:extLst>
            </p:cNvPr>
            <p:cNvSpPr/>
            <p:nvPr/>
          </p:nvSpPr>
          <p:spPr>
            <a:xfrm>
              <a:off x="1171644" y="2745689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전문용어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이해 및 정확한 기록의 어렵다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15" name="Shape 2">
              <a:extLst>
                <a:ext uri="{FF2B5EF4-FFF2-40B4-BE49-F238E27FC236}">
                  <a16:creationId xmlns:a16="http://schemas.microsoft.com/office/drawing/2014/main" id="{68F3E89D-220A-3909-AF69-ABD03A1C3FDA}"/>
                </a:ext>
              </a:extLst>
            </p:cNvPr>
            <p:cNvSpPr/>
            <p:nvPr/>
          </p:nvSpPr>
          <p:spPr>
            <a:xfrm>
              <a:off x="734567" y="2725627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79ABE9E5-B2B0-8A86-6987-97F572158E61}"/>
              </a:ext>
            </a:extLst>
          </p:cNvPr>
          <p:cNvGrpSpPr/>
          <p:nvPr/>
        </p:nvGrpSpPr>
        <p:grpSpPr>
          <a:xfrm>
            <a:off x="748628" y="3588556"/>
            <a:ext cx="4369159" cy="360878"/>
            <a:chOff x="734567" y="3400553"/>
            <a:chExt cx="4806075" cy="360878"/>
          </a:xfrm>
        </p:grpSpPr>
        <p:sp>
          <p:nvSpPr>
            <p:cNvPr id="17" name="Text 10">
              <a:extLst>
                <a:ext uri="{FF2B5EF4-FFF2-40B4-BE49-F238E27FC236}">
                  <a16:creationId xmlns:a16="http://schemas.microsoft.com/office/drawing/2014/main" id="{090BEDB5-B5BC-681C-2861-02698166EFBC}"/>
                </a:ext>
              </a:extLst>
            </p:cNvPr>
            <p:cNvSpPr/>
            <p:nvPr/>
          </p:nvSpPr>
          <p:spPr>
            <a:xfrm>
              <a:off x="1171644" y="3420615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</a:t>
              </a:r>
              <a:r>
                <a:rPr lang="en-US" sz="16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공유 지연 및 후속 조치가 누락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된다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18" name="Shape 2">
              <a:extLst>
                <a:ext uri="{FF2B5EF4-FFF2-40B4-BE49-F238E27FC236}">
                  <a16:creationId xmlns:a16="http://schemas.microsoft.com/office/drawing/2014/main" id="{B99527E3-86B8-BD44-323A-C26A2853BADF}"/>
                </a:ext>
              </a:extLst>
            </p:cNvPr>
            <p:cNvSpPr/>
            <p:nvPr/>
          </p:nvSpPr>
          <p:spPr>
            <a:xfrm>
              <a:off x="734567" y="3400553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732C931-A3E6-454F-AFB3-7C051BE6FA04}"/>
              </a:ext>
            </a:extLst>
          </p:cNvPr>
          <p:cNvGrpSpPr/>
          <p:nvPr/>
        </p:nvGrpSpPr>
        <p:grpSpPr>
          <a:xfrm>
            <a:off x="748628" y="4247606"/>
            <a:ext cx="4369159" cy="360878"/>
            <a:chOff x="734567" y="4075478"/>
            <a:chExt cx="4806075" cy="360878"/>
          </a:xfrm>
        </p:grpSpPr>
        <p:sp>
          <p:nvSpPr>
            <p:cNvPr id="20" name="Text 13">
              <a:extLst>
                <a:ext uri="{FF2B5EF4-FFF2-40B4-BE49-F238E27FC236}">
                  <a16:creationId xmlns:a16="http://schemas.microsoft.com/office/drawing/2014/main" id="{B8927795-111A-DF95-EDA3-A677FC3788D6}"/>
                </a:ext>
              </a:extLst>
            </p:cNvPr>
            <p:cNvSpPr/>
            <p:nvPr/>
          </p:nvSpPr>
          <p:spPr>
            <a:xfrm>
              <a:off x="1171644" y="4095540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과거 </a:t>
              </a:r>
              <a:r>
                <a:rPr lang="en-US" sz="16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내용 검색 및 추</a:t>
              </a:r>
              <a:r>
                <a:rPr lang="ko-KR" altLang="en-US" sz="16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적</a:t>
              </a:r>
              <a:r>
                <a:rPr lang="ko-KR" alt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이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어렵다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21" name="Shape 2">
              <a:extLst>
                <a:ext uri="{FF2B5EF4-FFF2-40B4-BE49-F238E27FC236}">
                  <a16:creationId xmlns:a16="http://schemas.microsoft.com/office/drawing/2014/main" id="{07BFE0D9-7F71-EABA-288C-5953A72A84BE}"/>
                </a:ext>
              </a:extLst>
            </p:cNvPr>
            <p:cNvSpPr/>
            <p:nvPr/>
          </p:nvSpPr>
          <p:spPr>
            <a:xfrm>
              <a:off x="734567" y="4075478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4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8699D196-0EF3-C302-FD75-C690328A6705}"/>
              </a:ext>
            </a:extLst>
          </p:cNvPr>
          <p:cNvGrpSpPr/>
          <p:nvPr/>
        </p:nvGrpSpPr>
        <p:grpSpPr>
          <a:xfrm>
            <a:off x="5522116" y="2136413"/>
            <a:ext cx="7379999" cy="877401"/>
            <a:chOff x="5490366" y="2136413"/>
            <a:chExt cx="7379999" cy="877401"/>
          </a:xfrm>
        </p:grpSpPr>
        <p:sp>
          <p:nvSpPr>
            <p:cNvPr id="24" name="Text 15">
              <a:extLst>
                <a:ext uri="{FF2B5EF4-FFF2-40B4-BE49-F238E27FC236}">
                  <a16:creationId xmlns:a16="http://schemas.microsoft.com/office/drawing/2014/main" id="{1FEF83CB-C354-919B-34CB-BA0C78514FBC}"/>
                </a:ext>
              </a:extLst>
            </p:cNvPr>
            <p:cNvSpPr/>
            <p:nvPr/>
          </p:nvSpPr>
          <p:spPr>
            <a:xfrm>
              <a:off x="5889471" y="2136413"/>
              <a:ext cx="6387302" cy="45806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회의록 작성에 시간이 오래 걸리고 정확하지 않은가</a:t>
              </a:r>
              <a:r>
                <a:rPr lang="en-US" altLang="ko-KR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33" name="화살표: 갈매기형 수장 32">
              <a:extLst>
                <a:ext uri="{FF2B5EF4-FFF2-40B4-BE49-F238E27FC236}">
                  <a16:creationId xmlns:a16="http://schemas.microsoft.com/office/drawing/2014/main" id="{DD96831A-22C7-D80A-F98F-515C9B036F7E}"/>
                </a:ext>
              </a:extLst>
            </p:cNvPr>
            <p:cNvSpPr/>
            <p:nvPr/>
          </p:nvSpPr>
          <p:spPr>
            <a:xfrm>
              <a:off x="5850365" y="2576072"/>
              <a:ext cx="7020000" cy="437742"/>
            </a:xfrm>
            <a:prstGeom prst="chevron">
              <a:avLst>
                <a:gd name="adj" fmla="val 35748"/>
              </a:avLst>
            </a:prstGeom>
            <a:noFill/>
            <a:ln>
              <a:solidFill>
                <a:srgbClr val="F9B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회의록 작성자가 업무 지식 없이 회의록을 정확하게 작성할 수 없기 때문이다</a:t>
              </a:r>
              <a:r>
                <a:rPr lang="en-US" altLang="ko-KR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R" altLang="en-US" sz="16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AA213CC8-B722-F04E-28B4-DF5FE40B810D}"/>
                </a:ext>
              </a:extLst>
            </p:cNvPr>
            <p:cNvSpPr/>
            <p:nvPr/>
          </p:nvSpPr>
          <p:spPr>
            <a:xfrm>
              <a:off x="5490366" y="2236244"/>
              <a:ext cx="360000" cy="360000"/>
            </a:xfrm>
            <a:prstGeom prst="ellipse">
              <a:avLst/>
            </a:prstGeom>
            <a:solidFill>
              <a:srgbClr val="F9B2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ko-KR" dirty="0">
                  <a:solidFill>
                    <a:schemeClr val="tx1"/>
                  </a:solidFill>
                </a:rPr>
                <a:t>1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13B65636-ABFF-11F0-9A66-678C82C740F4}"/>
              </a:ext>
            </a:extLst>
          </p:cNvPr>
          <p:cNvGrpSpPr/>
          <p:nvPr/>
        </p:nvGrpSpPr>
        <p:grpSpPr>
          <a:xfrm>
            <a:off x="5806340" y="3101868"/>
            <a:ext cx="7379999" cy="828518"/>
            <a:chOff x="5755995" y="3340171"/>
            <a:chExt cx="7379999" cy="828518"/>
          </a:xfrm>
        </p:grpSpPr>
        <p:sp>
          <p:nvSpPr>
            <p:cNvPr id="41" name="Text 15">
              <a:extLst>
                <a:ext uri="{FF2B5EF4-FFF2-40B4-BE49-F238E27FC236}">
                  <a16:creationId xmlns:a16="http://schemas.microsoft.com/office/drawing/2014/main" id="{1B59A0CC-0ECC-E484-C178-D75B607C3195}"/>
                </a:ext>
              </a:extLst>
            </p:cNvPr>
            <p:cNvSpPr/>
            <p:nvPr/>
          </p:nvSpPr>
          <p:spPr>
            <a:xfrm>
              <a:off x="6155100" y="3340171"/>
              <a:ext cx="6387302" cy="45806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업무 지식 없이 회의록을 정확하게 작성할 수 없는가</a:t>
              </a:r>
              <a:r>
                <a:rPr lang="en-US" altLang="ko-KR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2" name="화살표: 갈매기형 수장 41">
              <a:extLst>
                <a:ext uri="{FF2B5EF4-FFF2-40B4-BE49-F238E27FC236}">
                  <a16:creationId xmlns:a16="http://schemas.microsoft.com/office/drawing/2014/main" id="{93FC0172-D500-D3C6-6431-A8F8FCC74B7E}"/>
                </a:ext>
              </a:extLst>
            </p:cNvPr>
            <p:cNvSpPr/>
            <p:nvPr/>
          </p:nvSpPr>
          <p:spPr>
            <a:xfrm>
              <a:off x="6115994" y="3769670"/>
              <a:ext cx="7020000" cy="399019"/>
            </a:xfrm>
            <a:prstGeom prst="chevron">
              <a:avLst>
                <a:gd name="adj" fmla="val 35748"/>
              </a:avLst>
            </a:prstGeom>
            <a:noFill/>
            <a:ln>
              <a:solidFill>
                <a:srgbClr val="6BB3F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회의 중 전문용어와 맥락을 이해하지 못하고 내용에 누락이 있기 때문이다</a:t>
              </a:r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8392CBEE-D7CE-4077-3E2F-C1D422E26668}"/>
                </a:ext>
              </a:extLst>
            </p:cNvPr>
            <p:cNvSpPr/>
            <p:nvPr/>
          </p:nvSpPr>
          <p:spPr>
            <a:xfrm>
              <a:off x="5755995" y="3440002"/>
              <a:ext cx="360000" cy="360000"/>
            </a:xfrm>
            <a:prstGeom prst="ellipse">
              <a:avLst/>
            </a:prstGeom>
            <a:solidFill>
              <a:srgbClr val="6BB3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ko-KR" dirty="0">
                  <a:solidFill>
                    <a:schemeClr val="tx1"/>
                  </a:solidFill>
                </a:rPr>
                <a:t>2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F703F2EC-053F-E1FC-5218-E20C8E54A956}"/>
              </a:ext>
            </a:extLst>
          </p:cNvPr>
          <p:cNvGrpSpPr/>
          <p:nvPr/>
        </p:nvGrpSpPr>
        <p:grpSpPr>
          <a:xfrm>
            <a:off x="6095346" y="4018440"/>
            <a:ext cx="7369839" cy="1060847"/>
            <a:chOff x="6029961" y="4608484"/>
            <a:chExt cx="7369839" cy="1060847"/>
          </a:xfrm>
        </p:grpSpPr>
        <p:sp>
          <p:nvSpPr>
            <p:cNvPr id="45" name="Text 15">
              <a:extLst>
                <a:ext uri="{FF2B5EF4-FFF2-40B4-BE49-F238E27FC236}">
                  <a16:creationId xmlns:a16="http://schemas.microsoft.com/office/drawing/2014/main" id="{80C1A86C-0CD3-18C4-DC9E-3700E6997F60}"/>
                </a:ext>
              </a:extLst>
            </p:cNvPr>
            <p:cNvSpPr/>
            <p:nvPr/>
          </p:nvSpPr>
          <p:spPr>
            <a:xfrm>
              <a:off x="6429066" y="4608484"/>
              <a:ext cx="6387302" cy="45806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회의 중 전문용어와 맥락을 이해하지 못하고 내용에 누락이 있는가</a:t>
              </a:r>
              <a:r>
                <a:rPr lang="en-US" altLang="ko-KR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6" name="화살표: 갈매기형 수장 45">
              <a:extLst>
                <a:ext uri="{FF2B5EF4-FFF2-40B4-BE49-F238E27FC236}">
                  <a16:creationId xmlns:a16="http://schemas.microsoft.com/office/drawing/2014/main" id="{13251E3C-DAE4-E7A9-644E-58D072F4DD6D}"/>
                </a:ext>
              </a:extLst>
            </p:cNvPr>
            <p:cNvSpPr/>
            <p:nvPr/>
          </p:nvSpPr>
          <p:spPr>
            <a:xfrm>
              <a:off x="6379800" y="5027823"/>
              <a:ext cx="7020000" cy="641508"/>
            </a:xfrm>
            <a:prstGeom prst="chevron">
              <a:avLst>
                <a:gd name="adj" fmla="val 35748"/>
              </a:avLst>
            </a:prstGeom>
            <a:noFill/>
            <a:ln>
              <a:solidFill>
                <a:srgbClr val="F6646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용어를 찾아보거나 질문할 수 없고</a:t>
              </a:r>
              <a:r>
                <a:rPr lang="en-US" altLang="ko-KR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이해하지 못한채로 회의록을 작성하기 때문이다</a:t>
              </a:r>
              <a:r>
                <a:rPr lang="en-US" altLang="ko-KR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R" altLang="en-US" sz="16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29C011F9-6FF4-BE56-7FA1-01B08119AD7B}"/>
                </a:ext>
              </a:extLst>
            </p:cNvPr>
            <p:cNvSpPr/>
            <p:nvPr/>
          </p:nvSpPr>
          <p:spPr>
            <a:xfrm>
              <a:off x="6029961" y="4708315"/>
              <a:ext cx="360000" cy="360000"/>
            </a:xfrm>
            <a:prstGeom prst="ellipse">
              <a:avLst/>
            </a:prstGeom>
            <a:solidFill>
              <a:srgbClr val="F664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ko-KR" dirty="0">
                  <a:solidFill>
                    <a:schemeClr val="tx1"/>
                  </a:solidFill>
                </a:rPr>
                <a:t>3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C97BC7DC-15BE-ACCD-F6A8-F818AEA5D2EB}"/>
              </a:ext>
            </a:extLst>
          </p:cNvPr>
          <p:cNvGrpSpPr/>
          <p:nvPr/>
        </p:nvGrpSpPr>
        <p:grpSpPr>
          <a:xfrm>
            <a:off x="6383171" y="5167341"/>
            <a:ext cx="7369839" cy="1060847"/>
            <a:chOff x="6029961" y="4608484"/>
            <a:chExt cx="7369839" cy="1060847"/>
          </a:xfrm>
        </p:grpSpPr>
        <p:sp>
          <p:nvSpPr>
            <p:cNvPr id="59" name="Text 15">
              <a:extLst>
                <a:ext uri="{FF2B5EF4-FFF2-40B4-BE49-F238E27FC236}">
                  <a16:creationId xmlns:a16="http://schemas.microsoft.com/office/drawing/2014/main" id="{D6BBCC6B-6327-DFBB-E8F7-5A5805A9D4BF}"/>
                </a:ext>
              </a:extLst>
            </p:cNvPr>
            <p:cNvSpPr/>
            <p:nvPr/>
          </p:nvSpPr>
          <p:spPr>
            <a:xfrm>
              <a:off x="6429066" y="4608484"/>
              <a:ext cx="6387302" cy="45806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>
                <a:lnSpc>
                  <a:spcPct val="120000"/>
                </a:lnSpc>
              </a:pPr>
              <a:r>
                <a:rPr lang="ko-KR" altLang="en-US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왜 용어를 찾아보거나 질문할 수 없고</a:t>
              </a:r>
              <a:r>
                <a:rPr lang="en-US" altLang="ko-KR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이해하지 못한채로 회의록을 작성하는가</a:t>
              </a:r>
              <a:r>
                <a:rPr lang="en-US" altLang="ko-KR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?</a:t>
              </a:r>
            </a:p>
          </p:txBody>
        </p:sp>
        <p:sp>
          <p:nvSpPr>
            <p:cNvPr id="60" name="화살표: 갈매기형 수장 59">
              <a:extLst>
                <a:ext uri="{FF2B5EF4-FFF2-40B4-BE49-F238E27FC236}">
                  <a16:creationId xmlns:a16="http://schemas.microsoft.com/office/drawing/2014/main" id="{ECD341FF-ECB1-98F0-CDF8-7852548EF841}"/>
                </a:ext>
              </a:extLst>
            </p:cNvPr>
            <p:cNvSpPr/>
            <p:nvPr/>
          </p:nvSpPr>
          <p:spPr>
            <a:xfrm>
              <a:off x="6379800" y="5027823"/>
              <a:ext cx="7020000" cy="641508"/>
            </a:xfrm>
            <a:prstGeom prst="chevron">
              <a:avLst>
                <a:gd name="adj" fmla="val 35748"/>
              </a:avLst>
            </a:prstGeom>
            <a:noFill/>
            <a:ln>
              <a:solidFill>
                <a:srgbClr val="F797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회의 중에 용어를 찾아볼 시스템이 없고</a:t>
              </a:r>
              <a:r>
                <a:rPr lang="en-US" altLang="ko-KR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다른 사람의 업무에 방해가 될 수도 있기 때문이다</a:t>
              </a:r>
              <a:r>
                <a:rPr lang="en-US" altLang="ko-KR" sz="1600" b="1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R" altLang="en-US" sz="16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3509FB5C-6516-2C50-3755-F19C966C490D}"/>
                </a:ext>
              </a:extLst>
            </p:cNvPr>
            <p:cNvSpPr/>
            <p:nvPr/>
          </p:nvSpPr>
          <p:spPr>
            <a:xfrm>
              <a:off x="6029961" y="4708315"/>
              <a:ext cx="360000" cy="360000"/>
            </a:xfrm>
            <a:prstGeom prst="ellipse">
              <a:avLst/>
            </a:prstGeom>
            <a:solidFill>
              <a:srgbClr val="F797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ko-KR" dirty="0">
                  <a:solidFill>
                    <a:schemeClr val="tx1"/>
                  </a:solidFill>
                </a:rPr>
                <a:t>4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4F6A56C8-DBCA-0AAC-610D-E3D951F44B3A}"/>
              </a:ext>
            </a:extLst>
          </p:cNvPr>
          <p:cNvGrpSpPr/>
          <p:nvPr/>
        </p:nvGrpSpPr>
        <p:grpSpPr>
          <a:xfrm>
            <a:off x="6679929" y="6316243"/>
            <a:ext cx="7369839" cy="1304837"/>
            <a:chOff x="6029961" y="4608484"/>
            <a:chExt cx="7369839" cy="1304837"/>
          </a:xfrm>
        </p:grpSpPr>
        <p:sp>
          <p:nvSpPr>
            <p:cNvPr id="64" name="Text 15">
              <a:extLst>
                <a:ext uri="{FF2B5EF4-FFF2-40B4-BE49-F238E27FC236}">
                  <a16:creationId xmlns:a16="http://schemas.microsoft.com/office/drawing/2014/main" id="{EF281040-C40F-5A72-543B-6F9709440ABE}"/>
                </a:ext>
              </a:extLst>
            </p:cNvPr>
            <p:cNvSpPr/>
            <p:nvPr/>
          </p:nvSpPr>
          <p:spPr>
            <a:xfrm>
              <a:off x="6429066" y="4608484"/>
              <a:ext cx="6387302" cy="45806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>
                <a:lnSpc>
                  <a:spcPct val="120000"/>
                </a:lnSpc>
              </a:pPr>
              <a:r>
                <a:rPr lang="ko-KR" altLang="en-US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왜 방해하는 것을 두려워하고</a:t>
              </a:r>
              <a:r>
                <a:rPr lang="en-US" altLang="ko-KR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누락 있는 회의록으로 남는가</a:t>
              </a:r>
              <a:r>
                <a:rPr lang="en-US" altLang="ko-KR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?</a:t>
              </a:r>
              <a:r>
                <a:rPr lang="ko-KR" altLang="en-US" sz="14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endPara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5" name="화살표: 갈매기형 수장 64">
              <a:extLst>
                <a:ext uri="{FF2B5EF4-FFF2-40B4-BE49-F238E27FC236}">
                  <a16:creationId xmlns:a16="http://schemas.microsoft.com/office/drawing/2014/main" id="{A95E4AD3-5E5B-996D-C41C-45FB1B923F25}"/>
                </a:ext>
              </a:extLst>
            </p:cNvPr>
            <p:cNvSpPr/>
            <p:nvPr/>
          </p:nvSpPr>
          <p:spPr>
            <a:xfrm>
              <a:off x="6379800" y="5027823"/>
              <a:ext cx="7020000" cy="885498"/>
            </a:xfrm>
            <a:prstGeom prst="chevron">
              <a:avLst>
                <a:gd name="adj" fmla="val 35748"/>
              </a:avLst>
            </a:prstGeom>
            <a:solidFill>
              <a:srgbClr val="54BD94"/>
            </a:solidFill>
            <a:ln>
              <a:solidFill>
                <a:srgbClr val="54BD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업무방해</a:t>
              </a:r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저평가 등의 두려움에 의해 심리적 안전감이 부족하고</a:t>
              </a:r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회의 후 회의록은 제대로 검토되지 않기 때문이다</a:t>
              </a:r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6" name="타원 65">
              <a:extLst>
                <a:ext uri="{FF2B5EF4-FFF2-40B4-BE49-F238E27FC236}">
                  <a16:creationId xmlns:a16="http://schemas.microsoft.com/office/drawing/2014/main" id="{86B3F8D2-21DD-F14D-D2E4-F5EB18FE96FC}"/>
                </a:ext>
              </a:extLst>
            </p:cNvPr>
            <p:cNvSpPr/>
            <p:nvPr/>
          </p:nvSpPr>
          <p:spPr>
            <a:xfrm>
              <a:off x="6029961" y="4708315"/>
              <a:ext cx="360000" cy="360000"/>
            </a:xfrm>
            <a:prstGeom prst="ellipse">
              <a:avLst/>
            </a:prstGeom>
            <a:solidFill>
              <a:srgbClr val="54BD94"/>
            </a:solidFill>
            <a:ln>
              <a:solidFill>
                <a:srgbClr val="54BD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ko-KR" dirty="0">
                  <a:solidFill>
                    <a:schemeClr val="bg1"/>
                  </a:solidFill>
                </a:rPr>
                <a:t>5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74246BAB-F22F-12A7-06E2-5C1777F4B639}"/>
              </a:ext>
            </a:extLst>
          </p:cNvPr>
          <p:cNvGrpSpPr/>
          <p:nvPr/>
        </p:nvGrpSpPr>
        <p:grpSpPr>
          <a:xfrm>
            <a:off x="5226712" y="2243138"/>
            <a:ext cx="1441212" cy="5364162"/>
            <a:chOff x="5226712" y="2243138"/>
            <a:chExt cx="1441212" cy="5364162"/>
          </a:xfrm>
          <a:noFill/>
        </p:grpSpPr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id="{9ECCF912-7AF3-15F8-3923-FCDB9D9AE96E}"/>
                </a:ext>
              </a:extLst>
            </p:cNvPr>
            <p:cNvSpPr/>
            <p:nvPr/>
          </p:nvSpPr>
          <p:spPr>
            <a:xfrm>
              <a:off x="5226712" y="2243138"/>
              <a:ext cx="288000" cy="53641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D913163E-44D3-FE94-2DCE-8E74A5396F74}"/>
                </a:ext>
              </a:extLst>
            </p:cNvPr>
            <p:cNvSpPr/>
            <p:nvPr/>
          </p:nvSpPr>
          <p:spPr>
            <a:xfrm>
              <a:off x="5513537" y="2770325"/>
              <a:ext cx="288000" cy="483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15F51C02-C91C-7E54-9AE7-F0ED08CC95F4}"/>
                </a:ext>
              </a:extLst>
            </p:cNvPr>
            <p:cNvSpPr/>
            <p:nvPr/>
          </p:nvSpPr>
          <p:spPr>
            <a:xfrm>
              <a:off x="5801932" y="3761366"/>
              <a:ext cx="288000" cy="38459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id="{E4DC4708-5D8D-7AA1-FC30-572DAAB33039}"/>
                </a:ext>
              </a:extLst>
            </p:cNvPr>
            <p:cNvSpPr/>
            <p:nvPr/>
          </p:nvSpPr>
          <p:spPr>
            <a:xfrm>
              <a:off x="6091022" y="4737600"/>
              <a:ext cx="288000" cy="2869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직사각형 70">
              <a:extLst>
                <a:ext uri="{FF2B5EF4-FFF2-40B4-BE49-F238E27FC236}">
                  <a16:creationId xmlns:a16="http://schemas.microsoft.com/office/drawing/2014/main" id="{43838FE2-DC50-5619-515C-8AD1BB8AA973}"/>
                </a:ext>
              </a:extLst>
            </p:cNvPr>
            <p:cNvSpPr/>
            <p:nvPr/>
          </p:nvSpPr>
          <p:spPr>
            <a:xfrm>
              <a:off x="6379924" y="5843784"/>
              <a:ext cx="288000" cy="17635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4" name="제목 32">
            <a:extLst>
              <a:ext uri="{FF2B5EF4-FFF2-40B4-BE49-F238E27FC236}">
                <a16:creationId xmlns:a16="http://schemas.microsoft.com/office/drawing/2014/main" id="{BBF71626-BC79-4D15-5941-6EE4B8104438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</a:rPr>
              <a:t>02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en-US" altLang="ko-KR" sz="2400" b="1" dirty="0" err="1">
                <a:solidFill>
                  <a:srgbClr val="333333"/>
                </a:solidFill>
                <a:cs typeface="Nanum Gothic Extra Bold" pitchFamily="34" charset="-120"/>
              </a:rPr>
              <a:t>문제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en-US" altLang="ko-KR" sz="2400" b="1" dirty="0" err="1">
                <a:solidFill>
                  <a:srgbClr val="333333"/>
                </a:solidFill>
                <a:cs typeface="Nanum Gothic Extra Bold" pitchFamily="34" charset="-120"/>
              </a:rPr>
              <a:t>정의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및 </a:t>
            </a:r>
            <a:r>
              <a:rPr lang="en-US" altLang="ko-KR" sz="2400" b="1" dirty="0" err="1">
                <a:solidFill>
                  <a:srgbClr val="333333"/>
                </a:solidFill>
                <a:cs typeface="Nanum Gothic Extra Bold" pitchFamily="34" charset="-120"/>
              </a:rPr>
              <a:t>분석</a:t>
            </a:r>
            <a:endParaRPr lang="en-US" altLang="ko-KR" sz="2400" b="1" dirty="0">
              <a:solidFill>
                <a:srgbClr val="333333"/>
              </a:solidFill>
              <a:cs typeface="Nanum Gothic Extra Bold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4853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1">
            <a:extLst>
              <a:ext uri="{FF2B5EF4-FFF2-40B4-BE49-F238E27FC236}">
                <a16:creationId xmlns:a16="http://schemas.microsoft.com/office/drawing/2014/main" id="{CE176F7A-8B0C-149F-429E-9BF8314C5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5261" y="438150"/>
            <a:ext cx="9952144" cy="796925"/>
          </a:xfrm>
        </p:spPr>
        <p:txBody>
          <a:bodyPr>
            <a:normAutofit/>
          </a:bodyPr>
          <a:lstStyle/>
          <a:p>
            <a:r>
              <a:rPr lang="ko-KR" altLang="en-US" dirty="0"/>
              <a:t>솔루션 방향성 정의</a:t>
            </a:r>
          </a:p>
        </p:txBody>
      </p:sp>
      <p:sp>
        <p:nvSpPr>
          <p:cNvPr id="15" name="제목 32">
            <a:extLst>
              <a:ext uri="{FF2B5EF4-FFF2-40B4-BE49-F238E27FC236}">
                <a16:creationId xmlns:a16="http://schemas.microsoft.com/office/drawing/2014/main" id="{7FB71AE9-57D7-9BB6-8456-DBCABE4B22A2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03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솔루션정의</a:t>
            </a:r>
            <a:endParaRPr lang="en-US" altLang="ko-KR" sz="2400" b="1" dirty="0">
              <a:solidFill>
                <a:srgbClr val="333333"/>
              </a:solidFill>
              <a:cs typeface="Nanum Gothic Extra Bold" pitchFamily="34" charset="-120"/>
            </a:endParaRPr>
          </a:p>
        </p:txBody>
      </p:sp>
      <p:pic>
        <p:nvPicPr>
          <p:cNvPr id="18" name="Image 0" descr="preencoded.png">
            <a:extLst>
              <a:ext uri="{FF2B5EF4-FFF2-40B4-BE49-F238E27FC236}">
                <a16:creationId xmlns:a16="http://schemas.microsoft.com/office/drawing/2014/main" id="{3F4EE3F5-FECC-529E-5A10-367032EE39D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4023360" cy="8229600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4E11CCDF-0222-3310-3F92-C6776F0B436F}"/>
              </a:ext>
            </a:extLst>
          </p:cNvPr>
          <p:cNvGrpSpPr/>
          <p:nvPr/>
        </p:nvGrpSpPr>
        <p:grpSpPr>
          <a:xfrm>
            <a:off x="3930649" y="1675154"/>
            <a:ext cx="10045700" cy="2135183"/>
            <a:chOff x="3930650" y="2063412"/>
            <a:chExt cx="10045700" cy="1899325"/>
          </a:xfrm>
        </p:grpSpPr>
        <p:sp>
          <p:nvSpPr>
            <p:cNvPr id="20" name="Shape 2">
              <a:extLst>
                <a:ext uri="{FF2B5EF4-FFF2-40B4-BE49-F238E27FC236}">
                  <a16:creationId xmlns:a16="http://schemas.microsoft.com/office/drawing/2014/main" id="{6EAE254D-CA60-4A7E-1788-7718E50979EB}"/>
                </a:ext>
              </a:extLst>
            </p:cNvPr>
            <p:cNvSpPr/>
            <p:nvPr/>
          </p:nvSpPr>
          <p:spPr>
            <a:xfrm>
              <a:off x="3930650" y="2063412"/>
              <a:ext cx="10045700" cy="1899325"/>
            </a:xfrm>
            <a:prstGeom prst="roundRect">
              <a:avLst>
                <a:gd name="adj" fmla="val 4243"/>
              </a:avLst>
            </a:prstGeom>
            <a:solidFill>
              <a:srgbClr val="C1F0E0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21" name="Image 1" descr="preencoded.png">
              <a:extLst>
                <a:ext uri="{FF2B5EF4-FFF2-40B4-BE49-F238E27FC236}">
                  <a16:creationId xmlns:a16="http://schemas.microsoft.com/office/drawing/2014/main" id="{3F28F64F-A86B-6F0A-AC90-F5A439E8A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09839" y="2341781"/>
              <a:ext cx="335875" cy="268724"/>
            </a:xfrm>
            <a:prstGeom prst="rect">
              <a:avLst/>
            </a:prstGeom>
          </p:spPr>
        </p:pic>
        <p:sp>
          <p:nvSpPr>
            <p:cNvPr id="22" name="Text 3">
              <a:extLst>
                <a:ext uri="{FF2B5EF4-FFF2-40B4-BE49-F238E27FC236}">
                  <a16:creationId xmlns:a16="http://schemas.microsoft.com/office/drawing/2014/main" id="{060244F7-8A46-968B-CCEA-AFA79471D50D}"/>
                </a:ext>
              </a:extLst>
            </p:cNvPr>
            <p:cNvSpPr/>
            <p:nvPr/>
          </p:nvSpPr>
          <p:spPr>
            <a:xfrm>
              <a:off x="4624904" y="2287369"/>
              <a:ext cx="4910137" cy="403265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3150"/>
                </a:lnSpc>
                <a:buNone/>
              </a:pPr>
              <a:r>
                <a:rPr lang="en-US" sz="2100" b="1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Needs Statement (핵심 요구사항 정의)</a:t>
              </a:r>
              <a:endParaRPr lang="en-US" sz="2100" dirty="0"/>
            </a:p>
          </p:txBody>
        </p:sp>
        <p:sp>
          <p:nvSpPr>
            <p:cNvPr id="23" name="Text 4">
              <a:extLst>
                <a:ext uri="{FF2B5EF4-FFF2-40B4-BE49-F238E27FC236}">
                  <a16:creationId xmlns:a16="http://schemas.microsoft.com/office/drawing/2014/main" id="{27324050-C13D-0701-7AF4-BEB9263ADB36}"/>
                </a:ext>
              </a:extLst>
            </p:cNvPr>
            <p:cNvSpPr/>
            <p:nvPr/>
          </p:nvSpPr>
          <p:spPr>
            <a:xfrm>
              <a:off x="4257676" y="2941717"/>
              <a:ext cx="9486900" cy="71651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업무 지식이 없어도 정확하고 부담없이 회의록을 작성하고 공유하기 위해, 팀원은 </a:t>
              </a:r>
              <a:r>
                <a:rPr lang="en-US" b="1" dirty="0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중 </a:t>
              </a:r>
              <a:r>
                <a:rPr lang="ko-KR" altLang="en-US" b="1" dirty="0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전문용어를 쉽게 찾고 회의록을 함께 검증하는 </a:t>
              </a:r>
              <a:r>
                <a:rPr lang="en-US" b="1" dirty="0" err="1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협업적</a:t>
              </a:r>
              <a:r>
                <a:rPr lang="en-US" b="1" dirty="0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회의록 작성 경험</a:t>
              </a:r>
              <a:r>
                <a:rPr lang="en-US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이 필요.</a:t>
              </a:r>
              <a:endParaRPr lang="en-US" dirty="0"/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846D7C91-A516-6C59-7697-47008740916C}"/>
              </a:ext>
            </a:extLst>
          </p:cNvPr>
          <p:cNvGrpSpPr/>
          <p:nvPr/>
        </p:nvGrpSpPr>
        <p:grpSpPr>
          <a:xfrm>
            <a:off x="3936585" y="4123274"/>
            <a:ext cx="10033828" cy="1475484"/>
            <a:chOff x="3930649" y="4038660"/>
            <a:chExt cx="10033828" cy="1308592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8116218F-0167-4248-824D-FDC367B34077}"/>
                </a:ext>
              </a:extLst>
            </p:cNvPr>
            <p:cNvGrpSpPr/>
            <p:nvPr/>
          </p:nvGrpSpPr>
          <p:grpSpPr>
            <a:xfrm>
              <a:off x="3930649" y="4038660"/>
              <a:ext cx="4965602" cy="1308592"/>
              <a:chOff x="3930649" y="4038660"/>
              <a:chExt cx="4965602" cy="1308592"/>
            </a:xfrm>
          </p:grpSpPr>
          <p:sp>
            <p:nvSpPr>
              <p:cNvPr id="30" name="Shape 5">
                <a:extLst>
                  <a:ext uri="{FF2B5EF4-FFF2-40B4-BE49-F238E27FC236}">
                    <a16:creationId xmlns:a16="http://schemas.microsoft.com/office/drawing/2014/main" id="{A0F079C6-B6EF-7459-4378-FE08245C2EEA}"/>
                  </a:ext>
                </a:extLst>
              </p:cNvPr>
              <p:cNvSpPr/>
              <p:nvPr/>
            </p:nvSpPr>
            <p:spPr>
              <a:xfrm>
                <a:off x="3930649" y="4038660"/>
                <a:ext cx="4965602" cy="1308592"/>
              </a:xfrm>
              <a:prstGeom prst="roundRect">
                <a:avLst>
                  <a:gd name="adj" fmla="val 6914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F9B233"/>
                  </a:gs>
                  <a:gs pos="50000">
                    <a:schemeClr val="bg1"/>
                  </a:gs>
                </a:gsLst>
                <a:lin ang="5400000" scaled="1"/>
              </a:gradFill>
              <a:ln w="38100">
                <a:solidFill>
                  <a:srgbClr val="F9B233"/>
                </a:solidFill>
              </a:ln>
              <a:effectLst>
                <a:outerShdw blurRad="267970" algn="bl" rotWithShape="0">
                  <a:srgbClr val="333333">
                    <a:alpha val="10000"/>
                  </a:srgbClr>
                </a:outerShdw>
              </a:effec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1" name="Text 6">
                <a:extLst>
                  <a:ext uri="{FF2B5EF4-FFF2-40B4-BE49-F238E27FC236}">
                    <a16:creationId xmlns:a16="http://schemas.microsoft.com/office/drawing/2014/main" id="{D2CF1FBE-10E5-5BB3-ABC4-133FFC262F67}"/>
                  </a:ext>
                </a:extLst>
              </p:cNvPr>
              <p:cNvSpPr/>
              <p:nvPr/>
            </p:nvSpPr>
            <p:spPr>
              <a:xfrm>
                <a:off x="4109839" y="4217849"/>
                <a:ext cx="3523275" cy="33587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600"/>
                  </a:lnSpc>
                  <a:buNone/>
                </a:pPr>
                <a:r>
                  <a:rPr lang="ko-KR" alt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업무 미숙자도 실시간 이해</a:t>
                </a:r>
                <a:endParaRPr lang="en-US" dirty="0"/>
              </a:p>
            </p:txBody>
          </p:sp>
          <p:sp>
            <p:nvSpPr>
              <p:cNvPr id="32" name="Text 7">
                <a:extLst>
                  <a:ext uri="{FF2B5EF4-FFF2-40B4-BE49-F238E27FC236}">
                    <a16:creationId xmlns:a16="http://schemas.microsoft.com/office/drawing/2014/main" id="{FAF3FD39-F338-DD5A-6D79-42456D78976F}"/>
                  </a:ext>
                </a:extLst>
              </p:cNvPr>
              <p:cNvSpPr/>
              <p:nvPr/>
            </p:nvSpPr>
            <p:spPr>
              <a:xfrm>
                <a:off x="4109839" y="4710932"/>
                <a:ext cx="4411266" cy="2867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250"/>
                  </a:lnSpc>
                  <a:buNone/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흐름 방해 없이 모르는 </a:t>
                </a:r>
                <a:r>
                  <a:rPr lang="en-US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용어나</a:t>
                </a: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이전 회의내용</a:t>
                </a: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즉시 확인</a:t>
                </a:r>
                <a:endParaRPr lang="en-US" sz="1400" dirty="0"/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733E4C32-DA07-7C47-96B2-F470516180E3}"/>
                </a:ext>
              </a:extLst>
            </p:cNvPr>
            <p:cNvGrpSpPr/>
            <p:nvPr/>
          </p:nvGrpSpPr>
          <p:grpSpPr>
            <a:xfrm>
              <a:off x="8998751" y="4038660"/>
              <a:ext cx="4965726" cy="1308592"/>
              <a:chOff x="8998751" y="4038660"/>
              <a:chExt cx="4965726" cy="1308592"/>
            </a:xfrm>
          </p:grpSpPr>
          <p:sp>
            <p:nvSpPr>
              <p:cNvPr id="27" name="Shape 8">
                <a:extLst>
                  <a:ext uri="{FF2B5EF4-FFF2-40B4-BE49-F238E27FC236}">
                    <a16:creationId xmlns:a16="http://schemas.microsoft.com/office/drawing/2014/main" id="{60DA80AA-5EAC-D526-1263-92D18678E169}"/>
                  </a:ext>
                </a:extLst>
              </p:cNvPr>
              <p:cNvSpPr/>
              <p:nvPr/>
            </p:nvSpPr>
            <p:spPr>
              <a:xfrm>
                <a:off x="8998751" y="4038660"/>
                <a:ext cx="4965726" cy="1308592"/>
              </a:xfrm>
              <a:prstGeom prst="roundRect">
                <a:avLst>
                  <a:gd name="adj" fmla="val 6914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F66462"/>
                  </a:gs>
                  <a:gs pos="50000">
                    <a:schemeClr val="bg1"/>
                  </a:gs>
                </a:gsLst>
                <a:lin ang="5400000" scaled="1"/>
              </a:gradFill>
              <a:ln w="38100">
                <a:solidFill>
                  <a:srgbClr val="F66462"/>
                </a:solidFill>
              </a:ln>
              <a:effectLst>
                <a:outerShdw blurRad="267970" algn="bl" rotWithShape="0">
                  <a:srgbClr val="333333">
                    <a:alpha val="10000"/>
                  </a:srgbClr>
                </a:outerShdw>
              </a:effec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8" name="Text 9">
                <a:extLst>
                  <a:ext uri="{FF2B5EF4-FFF2-40B4-BE49-F238E27FC236}">
                    <a16:creationId xmlns:a16="http://schemas.microsoft.com/office/drawing/2014/main" id="{8134AB83-4E44-3449-70C1-DC582F674C01}"/>
                  </a:ext>
                </a:extLst>
              </p:cNvPr>
              <p:cNvSpPr/>
              <p:nvPr/>
            </p:nvSpPr>
            <p:spPr>
              <a:xfrm>
                <a:off x="9177940" y="4217849"/>
                <a:ext cx="2239923" cy="33587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600"/>
                  </a:lnSpc>
                  <a:buNone/>
                </a:pPr>
                <a:r>
                  <a:rPr 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함께 검증</a:t>
                </a:r>
                <a:endParaRPr lang="en-US" dirty="0"/>
              </a:p>
            </p:txBody>
          </p:sp>
          <p:sp>
            <p:nvSpPr>
              <p:cNvPr id="29" name="Text 10">
                <a:extLst>
                  <a:ext uri="{FF2B5EF4-FFF2-40B4-BE49-F238E27FC236}">
                    <a16:creationId xmlns:a16="http://schemas.microsoft.com/office/drawing/2014/main" id="{1C3A7FAB-15D6-8588-69ED-98E676ABC28C}"/>
                  </a:ext>
                </a:extLst>
              </p:cNvPr>
              <p:cNvSpPr/>
              <p:nvPr/>
            </p:nvSpPr>
            <p:spPr>
              <a:xfrm>
                <a:off x="9177940" y="4710932"/>
                <a:ext cx="4665474" cy="2867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250"/>
                  </a:lnSpc>
                  <a:buNone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종료 즉시 </a:t>
                </a:r>
                <a:r>
                  <a:rPr lang="en-US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회의록을</a:t>
                </a: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함께 확인하고 수정하여 정확성 향상</a:t>
                </a:r>
                <a:endParaRPr lang="en-US" sz="1400" dirty="0"/>
              </a:p>
            </p:txBody>
          </p:sp>
        </p:grp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64A9E9EF-2353-5F3A-17AE-657BC530B3A6}"/>
              </a:ext>
            </a:extLst>
          </p:cNvPr>
          <p:cNvGrpSpPr/>
          <p:nvPr/>
        </p:nvGrpSpPr>
        <p:grpSpPr>
          <a:xfrm>
            <a:off x="3930649" y="5776016"/>
            <a:ext cx="10045700" cy="1340291"/>
            <a:chOff x="3930650" y="5459045"/>
            <a:chExt cx="10045700" cy="1190120"/>
          </a:xfrm>
        </p:grpSpPr>
        <p:sp>
          <p:nvSpPr>
            <p:cNvPr id="34" name="Shape 11">
              <a:extLst>
                <a:ext uri="{FF2B5EF4-FFF2-40B4-BE49-F238E27FC236}">
                  <a16:creationId xmlns:a16="http://schemas.microsoft.com/office/drawing/2014/main" id="{E8B89064-974F-BA41-A104-D30C28249D24}"/>
                </a:ext>
              </a:extLst>
            </p:cNvPr>
            <p:cNvSpPr/>
            <p:nvPr/>
          </p:nvSpPr>
          <p:spPr>
            <a:xfrm>
              <a:off x="3930650" y="5459045"/>
              <a:ext cx="10045700" cy="1190120"/>
            </a:xfrm>
            <a:prstGeom prst="roundRect">
              <a:avLst>
                <a:gd name="adj" fmla="val 691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rgbClr val="6BB3F9"/>
                </a:gs>
                <a:gs pos="50000">
                  <a:schemeClr val="bg1"/>
                </a:gs>
              </a:gsLst>
              <a:lin ang="5400000" scaled="1"/>
            </a:gradFill>
            <a:ln w="38100">
              <a:solidFill>
                <a:srgbClr val="6BB3F9"/>
              </a:solidFill>
            </a:ln>
            <a:effectLst>
              <a:outerShdw blurRad="26797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" name="Text 12">
              <a:extLst>
                <a:ext uri="{FF2B5EF4-FFF2-40B4-BE49-F238E27FC236}">
                  <a16:creationId xmlns:a16="http://schemas.microsoft.com/office/drawing/2014/main" id="{907E5EC9-5403-B541-1ACD-E675583884D7}"/>
                </a:ext>
              </a:extLst>
            </p:cNvPr>
            <p:cNvSpPr/>
            <p:nvPr/>
          </p:nvSpPr>
          <p:spPr>
            <a:xfrm>
              <a:off x="4109839" y="5654470"/>
              <a:ext cx="2239923" cy="335875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600"/>
                </a:lnSpc>
                <a:buNone/>
              </a:pPr>
              <a:r>
                <a:rPr lang="en-US" b="1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협업적 경험</a:t>
              </a:r>
              <a:endParaRPr lang="en-US" dirty="0"/>
            </a:p>
          </p:txBody>
        </p:sp>
        <p:sp>
          <p:nvSpPr>
            <p:cNvPr id="36" name="Text 13">
              <a:extLst>
                <a:ext uri="{FF2B5EF4-FFF2-40B4-BE49-F238E27FC236}">
                  <a16:creationId xmlns:a16="http://schemas.microsoft.com/office/drawing/2014/main" id="{AF8063F3-2706-39BF-EA28-760D9F6DB9B3}"/>
                </a:ext>
              </a:extLst>
            </p:cNvPr>
            <p:cNvSpPr/>
            <p:nvPr/>
          </p:nvSpPr>
          <p:spPr>
            <a:xfrm>
              <a:off x="4109839" y="6097859"/>
              <a:ext cx="9360218" cy="2867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50"/>
                </a:lnSpc>
                <a:buNone/>
              </a:pPr>
              <a:r>
                <a:rPr lang="en-US" sz="140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혼자만의 부담이 아닌, 함께 만들어가는 협업 프로세스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294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>
            <a:extLst>
              <a:ext uri="{FF2B5EF4-FFF2-40B4-BE49-F238E27FC236}">
                <a16:creationId xmlns:a16="http://schemas.microsoft.com/office/drawing/2014/main" id="{08185C2D-DD4C-C6E2-766B-34409B1C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솔루션 탐색과 선정</a:t>
            </a:r>
          </a:p>
        </p:txBody>
      </p:sp>
      <p:sp>
        <p:nvSpPr>
          <p:cNvPr id="8" name="제목 32">
            <a:extLst>
              <a:ext uri="{FF2B5EF4-FFF2-40B4-BE49-F238E27FC236}">
                <a16:creationId xmlns:a16="http://schemas.microsoft.com/office/drawing/2014/main" id="{24A47A6B-2EEA-A2B2-4AB9-C7FC5E200D30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03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솔루션정의</a:t>
            </a:r>
            <a:endParaRPr lang="en-US" altLang="ko-KR" sz="2400" b="1" dirty="0">
              <a:solidFill>
                <a:srgbClr val="333333"/>
              </a:solidFill>
              <a:cs typeface="Nanum Gothic Extra Bold" pitchFamily="34" charset="-120"/>
            </a:endParaRPr>
          </a:p>
        </p:txBody>
      </p: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83D10F09-3FD4-6E65-F894-D386F98119DF}"/>
              </a:ext>
            </a:extLst>
          </p:cNvPr>
          <p:cNvGrpSpPr/>
          <p:nvPr/>
        </p:nvGrpSpPr>
        <p:grpSpPr>
          <a:xfrm>
            <a:off x="781874" y="2505099"/>
            <a:ext cx="5464098" cy="1481368"/>
            <a:chOff x="781874" y="2560854"/>
            <a:chExt cx="5464098" cy="1481368"/>
          </a:xfrm>
        </p:grpSpPr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D0A2EFED-3C62-1C75-02F3-225CC0AB2BF5}"/>
                </a:ext>
              </a:extLst>
            </p:cNvPr>
            <p:cNvSpPr/>
            <p:nvPr/>
          </p:nvSpPr>
          <p:spPr>
            <a:xfrm>
              <a:off x="781874" y="2560854"/>
              <a:ext cx="5464098" cy="1481368"/>
            </a:xfrm>
            <a:prstGeom prst="roundRect">
              <a:avLst>
                <a:gd name="adj" fmla="val 11877"/>
              </a:avLst>
            </a:prstGeom>
            <a:solidFill>
              <a:srgbClr val="6BB3F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Text 1">
              <a:extLst>
                <a:ext uri="{FF2B5EF4-FFF2-40B4-BE49-F238E27FC236}">
                  <a16:creationId xmlns:a16="http://schemas.microsoft.com/office/drawing/2014/main" id="{A8E41184-3C2E-AE89-CA24-CF3859042432}"/>
                </a:ext>
              </a:extLst>
            </p:cNvPr>
            <p:cNvSpPr/>
            <p:nvPr/>
          </p:nvSpPr>
          <p:spPr>
            <a:xfrm>
              <a:off x="1046730" y="2781268"/>
              <a:ext cx="3312000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ko-KR" altLang="en-US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◈ </a:t>
              </a:r>
              <a:r>
                <a:rPr lang="en-US" dirty="0" err="1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우선순위</a:t>
              </a:r>
              <a:r>
                <a:rPr lang="en-US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 평가 기준</a:t>
              </a:r>
              <a:endParaRPr lang="en-US" dirty="0"/>
            </a:p>
          </p:txBody>
        </p:sp>
        <p:sp>
          <p:nvSpPr>
            <p:cNvPr id="37" name="Text 2">
              <a:extLst>
                <a:ext uri="{FF2B5EF4-FFF2-40B4-BE49-F238E27FC236}">
                  <a16:creationId xmlns:a16="http://schemas.microsoft.com/office/drawing/2014/main" id="{DF03889F-1B72-99D6-C3DA-CA40AA36D5ED}"/>
                </a:ext>
              </a:extLst>
            </p:cNvPr>
            <p:cNvSpPr/>
            <p:nvPr/>
          </p:nvSpPr>
          <p:spPr>
            <a:xfrm>
              <a:off x="1046731" y="3201916"/>
              <a:ext cx="4896869" cy="79692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>
                <a:lnSpc>
                  <a:spcPts val="2450"/>
                </a:lnSpc>
                <a:buSzPct val="100000"/>
              </a:pPr>
              <a:r>
                <a:rPr lang="en-US" altLang="ko-KR" sz="14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• </a:t>
              </a:r>
              <a:r>
                <a:rPr lang="en-US" sz="1400" b="1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사용자</a:t>
              </a:r>
              <a:r>
                <a:rPr lang="en-US" sz="14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가치</a:t>
              </a:r>
              <a:r>
                <a:rPr lang="en-US" sz="14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: </a:t>
              </a:r>
              <a:r>
                <a:rPr lang="en-US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업무 지식이 없는 사용자도 정확한 회의록 작성 </a:t>
              </a:r>
              <a:r>
                <a:rPr lang="en-US" sz="1200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가능</a:t>
              </a:r>
              <a:r>
                <a:rPr lang="en-US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여부</a:t>
              </a:r>
              <a:endParaRPr lang="en-US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endParaRPr>
            </a:p>
            <a:p>
              <a:pPr>
                <a:lnSpc>
                  <a:spcPts val="2450"/>
                </a:lnSpc>
                <a:buSzPct val="100000"/>
              </a:pPr>
              <a:r>
                <a:rPr lang="en-US" altLang="ko-KR" sz="14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• </a:t>
              </a:r>
              <a:r>
                <a:rPr lang="ko-KR" altLang="en-US" sz="14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기</a:t>
              </a:r>
              <a:r>
                <a:rPr lang="en-US" altLang="ko-KR" sz="1400" b="1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술적</a:t>
              </a:r>
              <a:r>
                <a:rPr lang="en-US" altLang="ko-KR" sz="14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</a:t>
              </a:r>
              <a:r>
                <a:rPr lang="en-US" altLang="ko-KR" sz="1400" b="1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실현</a:t>
              </a:r>
              <a:r>
                <a:rPr lang="en-US" altLang="ko-KR" sz="14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</a:t>
              </a:r>
              <a:r>
                <a:rPr lang="en-US" altLang="ko-KR" sz="1400" b="1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가능성</a:t>
              </a:r>
              <a:r>
                <a:rPr lang="en-US" altLang="ko-KR" sz="14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: </a:t>
              </a:r>
              <a:r>
                <a:rPr lang="en-US" altLang="ko-KR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MVP </a:t>
              </a:r>
              <a:r>
                <a:rPr lang="en-US" altLang="ko-KR" sz="1200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기간</a:t>
              </a:r>
              <a:r>
                <a:rPr lang="en-US" altLang="ko-KR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내 </a:t>
              </a:r>
              <a:r>
                <a:rPr lang="en-US" altLang="ko-KR" sz="1200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구현</a:t>
              </a:r>
              <a:r>
                <a:rPr lang="en-US" altLang="ko-KR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가능</a:t>
              </a:r>
              <a:r>
                <a:rPr lang="en-US" altLang="ko-KR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여부</a:t>
              </a:r>
              <a:r>
                <a:rPr lang="en-US" altLang="ko-KR" sz="12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 (3개월)</a:t>
              </a:r>
              <a:endParaRPr lang="en-US" altLang="ko-KR" sz="1400" dirty="0"/>
            </a:p>
          </p:txBody>
        </p:sp>
      </p:grpSp>
      <p:pic>
        <p:nvPicPr>
          <p:cNvPr id="57" name="그림 56">
            <a:extLst>
              <a:ext uri="{FF2B5EF4-FFF2-40B4-BE49-F238E27FC236}">
                <a16:creationId xmlns:a16="http://schemas.microsoft.com/office/drawing/2014/main" id="{2E4F57B4-3B78-E6A2-9AF5-363E59B64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7780" y="2302797"/>
            <a:ext cx="7307738" cy="5658183"/>
          </a:xfrm>
          <a:prstGeom prst="rect">
            <a:avLst/>
          </a:prstGeom>
        </p:spPr>
      </p:pic>
      <p:sp>
        <p:nvSpPr>
          <p:cNvPr id="68" name="텍스트 개체 틀 5">
            <a:extLst>
              <a:ext uri="{FF2B5EF4-FFF2-40B4-BE49-F238E27FC236}">
                <a16:creationId xmlns:a16="http://schemas.microsoft.com/office/drawing/2014/main" id="{905B0FDB-3AD7-466F-C04F-D20E96781636}"/>
              </a:ext>
            </a:extLst>
          </p:cNvPr>
          <p:cNvSpPr txBox="1">
            <a:spLocks/>
          </p:cNvSpPr>
          <p:nvPr/>
        </p:nvSpPr>
        <p:spPr>
          <a:xfrm>
            <a:off x="656828" y="1582063"/>
            <a:ext cx="6863295" cy="649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b="1" dirty="0"/>
              <a:t>아이디어 우선순위 평가를</a:t>
            </a:r>
            <a:r>
              <a:rPr lang="en-US" altLang="ko-KR" sz="1800" b="1" dirty="0"/>
              <a:t> </a:t>
            </a:r>
            <a:r>
              <a:rPr lang="ko-KR" altLang="en-US" sz="1800" b="1" dirty="0"/>
              <a:t>통한</a:t>
            </a:r>
            <a:r>
              <a:rPr lang="en-US" altLang="ko-KR" sz="1800" b="1" dirty="0"/>
              <a:t> </a:t>
            </a:r>
            <a:r>
              <a:rPr lang="ko-KR" altLang="en-US" sz="1800" b="1" dirty="0"/>
              <a:t>솔루션</a:t>
            </a:r>
            <a:r>
              <a:rPr lang="en-US" altLang="ko-KR" sz="1800" b="1" dirty="0"/>
              <a:t> </a:t>
            </a:r>
            <a:r>
              <a:rPr lang="ko-KR" altLang="en-US" sz="1800" b="1" dirty="0"/>
              <a:t>선정</a:t>
            </a:r>
          </a:p>
        </p:txBody>
      </p: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B932C5E4-1A7A-1F15-F52C-BD254170AD7B}"/>
              </a:ext>
            </a:extLst>
          </p:cNvPr>
          <p:cNvGrpSpPr/>
          <p:nvPr/>
        </p:nvGrpSpPr>
        <p:grpSpPr>
          <a:xfrm>
            <a:off x="593140" y="4706881"/>
            <a:ext cx="6146331" cy="2138715"/>
            <a:chOff x="593140" y="4706881"/>
            <a:chExt cx="6146331" cy="2138715"/>
          </a:xfrm>
        </p:grpSpPr>
        <p:sp>
          <p:nvSpPr>
            <p:cNvPr id="44" name="Text 9">
              <a:extLst>
                <a:ext uri="{FF2B5EF4-FFF2-40B4-BE49-F238E27FC236}">
                  <a16:creationId xmlns:a16="http://schemas.microsoft.com/office/drawing/2014/main" id="{2D377456-80C7-3016-0F4E-5A72317C8342}"/>
                </a:ext>
              </a:extLst>
            </p:cNvPr>
            <p:cNvSpPr/>
            <p:nvPr/>
          </p:nvSpPr>
          <p:spPr>
            <a:xfrm>
              <a:off x="1013278" y="4706881"/>
              <a:ext cx="5726193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AI 기반 실시간 회의 음성 인식 및 자동 회의록 작성 시스템</a:t>
              </a:r>
              <a:endParaRPr lang="en-US" dirty="0"/>
            </a:p>
          </p:txBody>
        </p:sp>
        <p:sp>
          <p:nvSpPr>
            <p:cNvPr id="58" name="타원 57">
              <a:extLst>
                <a:ext uri="{FF2B5EF4-FFF2-40B4-BE49-F238E27FC236}">
                  <a16:creationId xmlns:a16="http://schemas.microsoft.com/office/drawing/2014/main" id="{7F6DD3E0-6448-59A8-C155-B399B6F80A4C}"/>
                </a:ext>
              </a:extLst>
            </p:cNvPr>
            <p:cNvSpPr/>
            <p:nvPr/>
          </p:nvSpPr>
          <p:spPr>
            <a:xfrm>
              <a:off x="593140" y="4710654"/>
              <a:ext cx="360000" cy="360000"/>
            </a:xfrm>
            <a:prstGeom prst="ellipse">
              <a:avLst/>
            </a:prstGeom>
            <a:solidFill>
              <a:srgbClr val="00AA00"/>
            </a:solidFill>
            <a:ln>
              <a:solidFill>
                <a:srgbClr val="54BD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altLang="ko-KR" sz="16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lang="ko-KR" altLang="en-US" sz="12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6" name="Text 18">
              <a:extLst>
                <a:ext uri="{FF2B5EF4-FFF2-40B4-BE49-F238E27FC236}">
                  <a16:creationId xmlns:a16="http://schemas.microsoft.com/office/drawing/2014/main" id="{02FC8BAA-0FB3-97CE-14FC-1C0EA955F244}"/>
                </a:ext>
              </a:extLst>
            </p:cNvPr>
            <p:cNvSpPr/>
            <p:nvPr/>
          </p:nvSpPr>
          <p:spPr>
            <a:xfrm>
              <a:off x="1013278" y="6478050"/>
              <a:ext cx="5542836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실시간 용어/지식 자동 설명 및 RAG 지식 증강 시스템</a:t>
              </a:r>
              <a:endParaRPr lang="en-US" dirty="0"/>
            </a:p>
          </p:txBody>
        </p:sp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A6CC5D78-BBA5-720D-A75D-CC6C563D30FE}"/>
                </a:ext>
              </a:extLst>
            </p:cNvPr>
            <p:cNvSpPr/>
            <p:nvPr/>
          </p:nvSpPr>
          <p:spPr>
            <a:xfrm>
              <a:off x="593140" y="6481823"/>
              <a:ext cx="360000" cy="360000"/>
            </a:xfrm>
            <a:prstGeom prst="ellipse">
              <a:avLst/>
            </a:prstGeom>
            <a:pattFill prst="ltUpDiag">
              <a:fgClr>
                <a:srgbClr val="00AA00"/>
              </a:fgClr>
              <a:bgClr>
                <a:schemeClr val="bg1"/>
              </a:bgClr>
            </a:pattFill>
            <a:ln>
              <a:solidFill>
                <a:srgbClr val="54BD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lang="ko-KR" altLang="en-US" sz="1200" dirty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48" name="Text 12">
              <a:extLst>
                <a:ext uri="{FF2B5EF4-FFF2-40B4-BE49-F238E27FC236}">
                  <a16:creationId xmlns:a16="http://schemas.microsoft.com/office/drawing/2014/main" id="{CF15FD89-9545-9A5D-C9FB-89B276E492ED}"/>
                </a:ext>
              </a:extLst>
            </p:cNvPr>
            <p:cNvSpPr/>
            <p:nvPr/>
          </p:nvSpPr>
          <p:spPr>
            <a:xfrm>
              <a:off x="1013278" y="5297271"/>
              <a:ext cx="3873698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AI 기반 회의내용 실시간 요약 및 정리</a:t>
              </a:r>
              <a:endParaRPr lang="en-US" dirty="0"/>
            </a:p>
          </p:txBody>
        </p:sp>
        <p:sp>
          <p:nvSpPr>
            <p:cNvPr id="60" name="타원 59">
              <a:extLst>
                <a:ext uri="{FF2B5EF4-FFF2-40B4-BE49-F238E27FC236}">
                  <a16:creationId xmlns:a16="http://schemas.microsoft.com/office/drawing/2014/main" id="{23DBFA51-8071-C842-506C-013072A711C9}"/>
                </a:ext>
              </a:extLst>
            </p:cNvPr>
            <p:cNvSpPr/>
            <p:nvPr/>
          </p:nvSpPr>
          <p:spPr>
            <a:xfrm>
              <a:off x="593140" y="5301044"/>
              <a:ext cx="360000" cy="360000"/>
            </a:xfrm>
            <a:prstGeom prst="ellipse">
              <a:avLst/>
            </a:prstGeom>
            <a:solidFill>
              <a:srgbClr val="00AA00"/>
            </a:solidFill>
            <a:ln>
              <a:solidFill>
                <a:srgbClr val="54BD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altLang="ko-KR" sz="16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6</a:t>
              </a:r>
              <a:endParaRPr lang="ko-KR" altLang="en-US" sz="12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2" name="Text 15">
              <a:extLst>
                <a:ext uri="{FF2B5EF4-FFF2-40B4-BE49-F238E27FC236}">
                  <a16:creationId xmlns:a16="http://schemas.microsoft.com/office/drawing/2014/main" id="{8F21C2F5-7547-F279-1570-E7A9F1BFD311}"/>
                </a:ext>
              </a:extLst>
            </p:cNvPr>
            <p:cNvSpPr/>
            <p:nvPr/>
          </p:nvSpPr>
          <p:spPr>
            <a:xfrm>
              <a:off x="1013278" y="5887661"/>
              <a:ext cx="5109448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회의록 기반 Todo 및 </a:t>
              </a:r>
              <a:r>
                <a:rPr lang="en-US" b="1" dirty="0" err="1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일정</a:t>
              </a: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 </a:t>
              </a:r>
              <a:r>
                <a:rPr lang="en-US" b="1" dirty="0" err="1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자동관리</a:t>
              </a:r>
              <a:endParaRPr lang="en-US" dirty="0"/>
            </a:p>
          </p:txBody>
        </p:sp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F1177808-65B8-3583-A91B-6EB78A9CC72F}"/>
                </a:ext>
              </a:extLst>
            </p:cNvPr>
            <p:cNvSpPr/>
            <p:nvPr/>
          </p:nvSpPr>
          <p:spPr>
            <a:xfrm>
              <a:off x="593140" y="5891434"/>
              <a:ext cx="360000" cy="360000"/>
            </a:xfrm>
            <a:prstGeom prst="ellipse">
              <a:avLst/>
            </a:prstGeom>
            <a:pattFill prst="ltUpDiag">
              <a:fgClr>
                <a:srgbClr val="00AA00"/>
              </a:fgClr>
              <a:bgClr>
                <a:schemeClr val="bg1"/>
              </a:bgClr>
            </a:pattFill>
            <a:ln>
              <a:solidFill>
                <a:srgbClr val="54BD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7</a:t>
              </a:r>
              <a:endParaRPr lang="ko-KR" altLang="en-US" sz="1200" dirty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id="{1C359AD9-9BA6-CB3B-CCA3-53CC95D3435B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78" y="5064982"/>
              <a:ext cx="55800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>
              <a:extLst>
                <a:ext uri="{FF2B5EF4-FFF2-40B4-BE49-F238E27FC236}">
                  <a16:creationId xmlns:a16="http://schemas.microsoft.com/office/drawing/2014/main" id="{7D867DCA-0E56-A465-07AC-302752E3A070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78" y="5652275"/>
              <a:ext cx="36360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9814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D550F5-9FC8-2B20-879D-C679BF417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가치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01BD226-D4E0-67FB-6801-B75B680E6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236258"/>
            <a:ext cx="6436568" cy="825906"/>
          </a:xfrm>
        </p:spPr>
        <p:txBody>
          <a:bodyPr anchor="b"/>
          <a:lstStyle/>
          <a:p>
            <a:r>
              <a:rPr lang="ko-KR" altLang="en-US" dirty="0"/>
              <a:t>사용자 관점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D90D49C0-064A-04DD-2204-65D5E460245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324928" y="1235076"/>
            <a:ext cx="6436568" cy="825906"/>
          </a:xfrm>
        </p:spPr>
        <p:txBody>
          <a:bodyPr anchor="b"/>
          <a:lstStyle/>
          <a:p>
            <a:r>
              <a:rPr lang="ko-KR" altLang="en-US" dirty="0"/>
              <a:t>기업 관점</a:t>
            </a:r>
          </a:p>
        </p:txBody>
      </p:sp>
      <p:sp>
        <p:nvSpPr>
          <p:cNvPr id="44" name="제목 32">
            <a:extLst>
              <a:ext uri="{FF2B5EF4-FFF2-40B4-BE49-F238E27FC236}">
                <a16:creationId xmlns:a16="http://schemas.microsoft.com/office/drawing/2014/main" id="{0D77EEFD-6037-391A-D1F3-B232B6A493C1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03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  <a:cs typeface="Nanum Gothic Extra Bold" pitchFamily="34" charset="-120"/>
              </a:rPr>
              <a:t>솔루션정의</a:t>
            </a:r>
            <a:endParaRPr lang="en-US" altLang="ko-KR" sz="2400" b="1" dirty="0">
              <a:solidFill>
                <a:srgbClr val="333333"/>
              </a:solidFill>
              <a:cs typeface="Nanum Gothic Extra Bold" pitchFamily="34" charset="-120"/>
            </a:endParaRPr>
          </a:p>
        </p:txBody>
      </p: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C7952231-CAB7-7917-6F4A-FB342F142727}"/>
              </a:ext>
            </a:extLst>
          </p:cNvPr>
          <p:cNvGrpSpPr/>
          <p:nvPr/>
        </p:nvGrpSpPr>
        <p:grpSpPr>
          <a:xfrm>
            <a:off x="7315318" y="2250747"/>
            <a:ext cx="6656409" cy="1665305"/>
            <a:chOff x="7315318" y="2250747"/>
            <a:chExt cx="6656409" cy="1665305"/>
          </a:xfrm>
        </p:grpSpPr>
        <p:sp>
          <p:nvSpPr>
            <p:cNvPr id="36" name="Shape 9">
              <a:extLst>
                <a:ext uri="{FF2B5EF4-FFF2-40B4-BE49-F238E27FC236}">
                  <a16:creationId xmlns:a16="http://schemas.microsoft.com/office/drawing/2014/main" id="{1537562D-CC64-C198-4CCD-73C182AC9BC5}"/>
                </a:ext>
              </a:extLst>
            </p:cNvPr>
            <p:cNvSpPr/>
            <p:nvPr/>
          </p:nvSpPr>
          <p:spPr>
            <a:xfrm>
              <a:off x="7315318" y="2250747"/>
              <a:ext cx="6656409" cy="1665305"/>
            </a:xfrm>
            <a:prstGeom prst="roundRect">
              <a:avLst>
                <a:gd name="adj" fmla="val 5622"/>
              </a:avLst>
            </a:prstGeom>
            <a:noFill/>
            <a:ln w="38100">
              <a:solidFill>
                <a:srgbClr val="F9B233"/>
              </a:solidFill>
            </a:ln>
            <a:effectLst>
              <a:outerShdw blurRad="29464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DE7178F2-D635-73BF-D1D4-FD9577CCE00E}"/>
                </a:ext>
              </a:extLst>
            </p:cNvPr>
            <p:cNvGrpSpPr/>
            <p:nvPr/>
          </p:nvGrpSpPr>
          <p:grpSpPr>
            <a:xfrm>
              <a:off x="7512128" y="2385221"/>
              <a:ext cx="5950258" cy="1520547"/>
              <a:chOff x="7512128" y="2336047"/>
              <a:chExt cx="4146471" cy="1520547"/>
            </a:xfrm>
          </p:grpSpPr>
          <p:sp>
            <p:nvSpPr>
              <p:cNvPr id="38" name="Text 10">
                <a:extLst>
                  <a:ext uri="{FF2B5EF4-FFF2-40B4-BE49-F238E27FC236}">
                    <a16:creationId xmlns:a16="http://schemas.microsoft.com/office/drawing/2014/main" id="{848193BB-1747-C9A2-DFB9-64C41672E68A}"/>
                  </a:ext>
                </a:extLst>
              </p:cNvPr>
              <p:cNvSpPr/>
              <p:nvPr/>
            </p:nvSpPr>
            <p:spPr>
              <a:xfrm>
                <a:off x="7512128" y="2336047"/>
                <a:ext cx="3938982" cy="3690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900"/>
                  </a:lnSpc>
                  <a:buNone/>
                </a:pPr>
                <a:r>
                  <a:rPr lang="ko-KR" alt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생산성 향상 및 운영 비용 절감</a:t>
                </a:r>
                <a:endParaRPr lang="en-US" dirty="0"/>
              </a:p>
            </p:txBody>
          </p:sp>
          <p:sp>
            <p:nvSpPr>
              <p:cNvPr id="39" name="Text 11">
                <a:extLst>
                  <a:ext uri="{FF2B5EF4-FFF2-40B4-BE49-F238E27FC236}">
                    <a16:creationId xmlns:a16="http://schemas.microsoft.com/office/drawing/2014/main" id="{4A5FA4AB-A0C4-01F6-E207-602618B0DBA7}"/>
                  </a:ext>
                </a:extLst>
              </p:cNvPr>
              <p:cNvSpPr/>
              <p:nvPr/>
            </p:nvSpPr>
            <p:spPr>
              <a:xfrm>
                <a:off x="7512128" y="2720976"/>
                <a:ext cx="4146471" cy="113561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회의록 작성 시간 </a:t>
                </a:r>
                <a:r>
                  <a:rPr lang="en-US" altLang="ko-KR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80%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단축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: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평균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1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시간 소요 →</a:t>
                </a:r>
                <a:r>
                  <a:rPr lang="ko-KR" altLang="en-US" sz="1400" dirty="0"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</a:t>
                </a:r>
                <a:r>
                  <a:rPr lang="en-US" altLang="ko-KR" sz="1400" dirty="0"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12</a:t>
                </a:r>
                <a:r>
                  <a:rPr lang="ko-KR" altLang="en-US" sz="1400" dirty="0"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분 이내 완료</a:t>
                </a:r>
              </a:p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이전 회의록 자동 연결 및 맥락 제공에 의에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준비 시간 </a:t>
                </a:r>
                <a:r>
                  <a:rPr lang="en-US" altLang="ko-KR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50%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감소</a:t>
                </a:r>
              </a:p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주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1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회인 주간회의에 대해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,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연간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4,000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시간 절약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,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연 </a:t>
                </a:r>
                <a:r>
                  <a:rPr lang="en-US" altLang="ko-KR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1.2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억원 인건비 절감 효과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(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시급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30,000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원 기준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)</a:t>
                </a:r>
                <a:endParaRPr lang="en-US" sz="1400" dirty="0"/>
              </a:p>
            </p:txBody>
          </p:sp>
        </p:grp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506084F8-5198-61B4-6912-3D56F360B4DE}"/>
              </a:ext>
            </a:extLst>
          </p:cNvPr>
          <p:cNvGrpSpPr/>
          <p:nvPr/>
        </p:nvGrpSpPr>
        <p:grpSpPr>
          <a:xfrm>
            <a:off x="7315319" y="4045560"/>
            <a:ext cx="6661031" cy="1566160"/>
            <a:chOff x="7315319" y="3916052"/>
            <a:chExt cx="6661031" cy="1566160"/>
          </a:xfrm>
        </p:grpSpPr>
        <p:sp>
          <p:nvSpPr>
            <p:cNvPr id="41" name="Shape 12">
              <a:extLst>
                <a:ext uri="{FF2B5EF4-FFF2-40B4-BE49-F238E27FC236}">
                  <a16:creationId xmlns:a16="http://schemas.microsoft.com/office/drawing/2014/main" id="{31036773-AADB-746E-45E8-F9B11B54800E}"/>
                </a:ext>
              </a:extLst>
            </p:cNvPr>
            <p:cNvSpPr/>
            <p:nvPr/>
          </p:nvSpPr>
          <p:spPr>
            <a:xfrm>
              <a:off x="7315319" y="3916052"/>
              <a:ext cx="6661031" cy="1566159"/>
            </a:xfrm>
            <a:prstGeom prst="roundRect">
              <a:avLst>
                <a:gd name="adj" fmla="val 5651"/>
              </a:avLst>
            </a:prstGeom>
            <a:noFill/>
            <a:ln w="28575">
              <a:solidFill>
                <a:srgbClr val="6BB3F9"/>
              </a:solidFill>
            </a:ln>
            <a:effectLst>
              <a:outerShdw blurRad="29464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FBF05885-53FD-484B-59D7-A8C1423323F7}"/>
                </a:ext>
              </a:extLst>
            </p:cNvPr>
            <p:cNvGrpSpPr/>
            <p:nvPr/>
          </p:nvGrpSpPr>
          <p:grpSpPr>
            <a:xfrm>
              <a:off x="7512128" y="4166452"/>
              <a:ext cx="5194222" cy="1315760"/>
              <a:chOff x="7512128" y="3916561"/>
              <a:chExt cx="5194222" cy="1315760"/>
            </a:xfrm>
          </p:grpSpPr>
          <p:sp>
            <p:nvSpPr>
              <p:cNvPr id="43" name="Text 13">
                <a:extLst>
                  <a:ext uri="{FF2B5EF4-FFF2-40B4-BE49-F238E27FC236}">
                    <a16:creationId xmlns:a16="http://schemas.microsoft.com/office/drawing/2014/main" id="{F552A666-2AFD-54CD-77FD-CEB1C14F0D1B}"/>
                  </a:ext>
                </a:extLst>
              </p:cNvPr>
              <p:cNvSpPr/>
              <p:nvPr/>
            </p:nvSpPr>
            <p:spPr>
              <a:xfrm>
                <a:off x="7512128" y="3916561"/>
                <a:ext cx="2461260" cy="3690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>
                  <a:lnSpc>
                    <a:spcPts val="2900"/>
                  </a:lnSpc>
                </a:pPr>
                <a:r>
                  <a:rPr lang="ko-KR" alt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조직 지식 자산화 및 의사결정 품질 향상</a:t>
                </a:r>
                <a:endParaRPr lang="en-US" dirty="0"/>
              </a:p>
            </p:txBody>
          </p:sp>
          <p:sp>
            <p:nvSpPr>
              <p:cNvPr id="45" name="Text 14">
                <a:extLst>
                  <a:ext uri="{FF2B5EF4-FFF2-40B4-BE49-F238E27FC236}">
                    <a16:creationId xmlns:a16="http://schemas.microsoft.com/office/drawing/2014/main" id="{282C571B-68F0-D11F-8449-144A57760B97}"/>
                  </a:ext>
                </a:extLst>
              </p:cNvPr>
              <p:cNvSpPr/>
              <p:nvPr/>
            </p:nvSpPr>
            <p:spPr>
              <a:xfrm>
                <a:off x="7512128" y="4301490"/>
                <a:ext cx="5194222" cy="93083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언제든 과거 맥락 조회 가능</a:t>
                </a:r>
              </a:p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구조화된 회의록 공유로 협업 효율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30%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향상</a:t>
                </a:r>
              </a:p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신입 직원 </a:t>
                </a:r>
                <a:r>
                  <a:rPr lang="ko-KR" altLang="en-US" sz="1400" b="1" dirty="0" err="1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온보딩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기간 </a:t>
                </a:r>
                <a:r>
                  <a:rPr lang="en-US" altLang="ko-KR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40%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단축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(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과거 회의록 학습 활용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)</a:t>
                </a:r>
                <a:endParaRPr lang="en-US" sz="1400" dirty="0"/>
              </a:p>
            </p:txBody>
          </p:sp>
        </p:grp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92DF9159-7B3F-EDB4-3A36-220B5D079B42}"/>
              </a:ext>
            </a:extLst>
          </p:cNvPr>
          <p:cNvGrpSpPr/>
          <p:nvPr/>
        </p:nvGrpSpPr>
        <p:grpSpPr>
          <a:xfrm>
            <a:off x="7324928" y="5741227"/>
            <a:ext cx="6656408" cy="1866073"/>
            <a:chOff x="7315319" y="5482211"/>
            <a:chExt cx="6656408" cy="1866073"/>
          </a:xfrm>
        </p:grpSpPr>
        <p:sp>
          <p:nvSpPr>
            <p:cNvPr id="47" name="Shape 15">
              <a:extLst>
                <a:ext uri="{FF2B5EF4-FFF2-40B4-BE49-F238E27FC236}">
                  <a16:creationId xmlns:a16="http://schemas.microsoft.com/office/drawing/2014/main" id="{5C6F368F-508F-A7AE-EC00-CA59C7837912}"/>
                </a:ext>
              </a:extLst>
            </p:cNvPr>
            <p:cNvSpPr/>
            <p:nvPr/>
          </p:nvSpPr>
          <p:spPr>
            <a:xfrm>
              <a:off x="7315319" y="5482211"/>
              <a:ext cx="6656408" cy="1866073"/>
            </a:xfrm>
            <a:prstGeom prst="roundRect">
              <a:avLst>
                <a:gd name="adj" fmla="val 5622"/>
              </a:avLst>
            </a:prstGeom>
            <a:noFill/>
            <a:ln w="28575">
              <a:solidFill>
                <a:srgbClr val="F66462"/>
              </a:solidFill>
            </a:ln>
            <a:effectLst>
              <a:outerShdw blurRad="29464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1A5BB3A0-48D1-9D6C-40A7-6D52ACE4DFB9}"/>
                </a:ext>
              </a:extLst>
            </p:cNvPr>
            <p:cNvGrpSpPr/>
            <p:nvPr/>
          </p:nvGrpSpPr>
          <p:grpSpPr>
            <a:xfrm>
              <a:off x="7512129" y="5728801"/>
              <a:ext cx="5992297" cy="1418715"/>
              <a:chOff x="7512129" y="5478304"/>
              <a:chExt cx="5992297" cy="1418715"/>
            </a:xfrm>
          </p:grpSpPr>
          <p:sp>
            <p:nvSpPr>
              <p:cNvPr id="49" name="Text 16">
                <a:extLst>
                  <a:ext uri="{FF2B5EF4-FFF2-40B4-BE49-F238E27FC236}">
                    <a16:creationId xmlns:a16="http://schemas.microsoft.com/office/drawing/2014/main" id="{E536A508-344D-5D28-3A88-989D412AABBD}"/>
                  </a:ext>
                </a:extLst>
              </p:cNvPr>
              <p:cNvSpPr/>
              <p:nvPr/>
            </p:nvSpPr>
            <p:spPr>
              <a:xfrm>
                <a:off x="7512129" y="5478304"/>
                <a:ext cx="2543532" cy="3690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>
                  <a:lnSpc>
                    <a:spcPts val="2900"/>
                  </a:lnSpc>
                </a:pPr>
                <a:r>
                  <a:rPr lang="ko-KR" alt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전략적 경쟁력 강화 및 조직 문화 혁신</a:t>
                </a:r>
                <a:endParaRPr lang="en-US" dirty="0"/>
              </a:p>
            </p:txBody>
          </p:sp>
          <p:sp>
            <p:nvSpPr>
              <p:cNvPr id="50" name="Text 17">
                <a:extLst>
                  <a:ext uri="{FF2B5EF4-FFF2-40B4-BE49-F238E27FC236}">
                    <a16:creationId xmlns:a16="http://schemas.microsoft.com/office/drawing/2014/main" id="{BF9CDD1F-6253-00F4-4D39-B4D4C32FCDB9}"/>
                  </a:ext>
                </a:extLst>
              </p:cNvPr>
              <p:cNvSpPr/>
              <p:nvPr/>
            </p:nvSpPr>
            <p:spPr>
              <a:xfrm>
                <a:off x="7512129" y="5863233"/>
                <a:ext cx="5992297" cy="103378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Todo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자동 생성 및 추적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: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결정사항의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실제 </a:t>
                </a:r>
                <a:r>
                  <a:rPr lang="ko-KR" altLang="en-US" sz="1400" b="1" dirty="0" err="1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실행률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</a:t>
                </a:r>
                <a:r>
                  <a:rPr lang="en-US" altLang="ko-KR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90%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이상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보장</a:t>
                </a:r>
              </a:p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책임 소재 명확화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: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담당자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/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기한 자동 할당으로 업무 투명성 확보</a:t>
                </a:r>
              </a:p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실시간 요약으로 </a:t>
                </a:r>
                <a:r>
                  <a:rPr lang="ko-KR" altLang="en-US" sz="1400" b="1" dirty="0">
                    <a:solidFill>
                      <a:srgbClr val="FF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참석자 집중도 증가</a:t>
                </a:r>
              </a:p>
              <a:p>
                <a:pPr>
                  <a:lnSpc>
                    <a:spcPts val="1950"/>
                  </a:lnSpc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-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회의록 공유로 정보 전달 목적 회의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30%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축소</a:t>
                </a:r>
                <a:endParaRPr lang="en-US" sz="1400" dirty="0"/>
              </a:p>
            </p:txBody>
          </p:sp>
        </p:grp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68270602-91CB-2F28-05BD-598CC8843CDF}"/>
              </a:ext>
            </a:extLst>
          </p:cNvPr>
          <p:cNvGrpSpPr/>
          <p:nvPr/>
        </p:nvGrpSpPr>
        <p:grpSpPr>
          <a:xfrm>
            <a:off x="658672" y="2407122"/>
            <a:ext cx="4819791" cy="986433"/>
            <a:chOff x="658672" y="2407122"/>
            <a:chExt cx="4819791" cy="986433"/>
          </a:xfrm>
        </p:grpSpPr>
        <p:sp>
          <p:nvSpPr>
            <p:cNvPr id="52" name="Text 2">
              <a:extLst>
                <a:ext uri="{FF2B5EF4-FFF2-40B4-BE49-F238E27FC236}">
                  <a16:creationId xmlns:a16="http://schemas.microsoft.com/office/drawing/2014/main" id="{2A5C4672-8A3F-E275-BD6D-C39792F5D37C}"/>
                </a:ext>
              </a:extLst>
            </p:cNvPr>
            <p:cNvSpPr/>
            <p:nvPr/>
          </p:nvSpPr>
          <p:spPr>
            <a:xfrm>
              <a:off x="1408484" y="2407122"/>
              <a:ext cx="2405563" cy="3690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90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시간 단축 및 부담 경감</a:t>
              </a:r>
              <a:endParaRPr lang="en-US" dirty="0"/>
            </a:p>
          </p:txBody>
        </p:sp>
        <p:sp>
          <p:nvSpPr>
            <p:cNvPr id="53" name="Text 3">
              <a:extLst>
                <a:ext uri="{FF2B5EF4-FFF2-40B4-BE49-F238E27FC236}">
                  <a16:creationId xmlns:a16="http://schemas.microsoft.com/office/drawing/2014/main" id="{8F86B0A4-3ADA-3F5F-B06D-D9CAA826FA38}"/>
                </a:ext>
              </a:extLst>
            </p:cNvPr>
            <p:cNvSpPr/>
            <p:nvPr/>
          </p:nvSpPr>
          <p:spPr>
            <a:xfrm>
              <a:off x="1446150" y="2763476"/>
              <a:ext cx="4032313" cy="63007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4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자동화로 작성 시간 </a:t>
              </a:r>
              <a:r>
                <a:rPr lang="en-US" sz="1400" b="1" dirty="0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80% 단축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(1시간 → 10분) </a:t>
              </a:r>
            </a:p>
            <a:p>
              <a:pPr marL="0" indent="0" algn="l">
                <a:lnSpc>
                  <a:spcPts val="2450"/>
                </a:lnSpc>
                <a:buNone/>
              </a:pP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반복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업무 및 심리적 부담 해소</a:t>
              </a:r>
              <a:endParaRPr lang="en-US" sz="1400" dirty="0"/>
            </a:p>
          </p:txBody>
        </p:sp>
        <p:sp>
          <p:nvSpPr>
            <p:cNvPr id="54" name="화살표: 아래쪽 53">
              <a:extLst>
                <a:ext uri="{FF2B5EF4-FFF2-40B4-BE49-F238E27FC236}">
                  <a16:creationId xmlns:a16="http://schemas.microsoft.com/office/drawing/2014/main" id="{184C0DFA-DA23-1CC5-0FA0-F50C37A9B58D}"/>
                </a:ext>
              </a:extLst>
            </p:cNvPr>
            <p:cNvSpPr/>
            <p:nvPr/>
          </p:nvSpPr>
          <p:spPr>
            <a:xfrm>
              <a:off x="658672" y="2407122"/>
              <a:ext cx="684000" cy="986433"/>
            </a:xfrm>
            <a:prstGeom prst="downArrow">
              <a:avLst/>
            </a:prstGeom>
            <a:solidFill>
              <a:srgbClr val="F9B2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FC46C478-67B6-EDCB-C6B1-287F09A75FDE}"/>
              </a:ext>
            </a:extLst>
          </p:cNvPr>
          <p:cNvGrpSpPr/>
          <p:nvPr/>
        </p:nvGrpSpPr>
        <p:grpSpPr>
          <a:xfrm>
            <a:off x="1032271" y="4176006"/>
            <a:ext cx="4446191" cy="986433"/>
            <a:chOff x="1032271" y="4017278"/>
            <a:chExt cx="4446191" cy="986433"/>
          </a:xfrm>
        </p:grpSpPr>
        <p:sp>
          <p:nvSpPr>
            <p:cNvPr id="56" name="Text 4">
              <a:extLst>
                <a:ext uri="{FF2B5EF4-FFF2-40B4-BE49-F238E27FC236}">
                  <a16:creationId xmlns:a16="http://schemas.microsoft.com/office/drawing/2014/main" id="{8EE7B46C-B877-A2CD-2D34-7C97668F7604}"/>
                </a:ext>
              </a:extLst>
            </p:cNvPr>
            <p:cNvSpPr/>
            <p:nvPr/>
          </p:nvSpPr>
          <p:spPr>
            <a:xfrm>
              <a:off x="1758381" y="4017278"/>
              <a:ext cx="2350941" cy="3690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90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실시간 협업 및 피드백</a:t>
              </a:r>
              <a:endParaRPr lang="en-US" dirty="0"/>
            </a:p>
          </p:txBody>
        </p:sp>
        <p:sp>
          <p:nvSpPr>
            <p:cNvPr id="57" name="Text 5">
              <a:extLst>
                <a:ext uri="{FF2B5EF4-FFF2-40B4-BE49-F238E27FC236}">
                  <a16:creationId xmlns:a16="http://schemas.microsoft.com/office/drawing/2014/main" id="{9E9F35C8-6FDF-CA77-5C7F-06C5C15A80E0}"/>
                </a:ext>
              </a:extLst>
            </p:cNvPr>
            <p:cNvSpPr/>
            <p:nvPr/>
          </p:nvSpPr>
          <p:spPr>
            <a:xfrm>
              <a:off x="1819749" y="4497755"/>
              <a:ext cx="3658713" cy="50595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공동 작성, 실시간 검증 및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수정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투명한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소통으로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협업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강화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endParaRPr lang="en-US" sz="1400" dirty="0"/>
            </a:p>
          </p:txBody>
        </p:sp>
        <p:sp>
          <p:nvSpPr>
            <p:cNvPr id="58" name="화살표: 아래쪽 57">
              <a:extLst>
                <a:ext uri="{FF2B5EF4-FFF2-40B4-BE49-F238E27FC236}">
                  <a16:creationId xmlns:a16="http://schemas.microsoft.com/office/drawing/2014/main" id="{D99200BA-8003-5CA7-0644-5DA2E1B80D37}"/>
                </a:ext>
              </a:extLst>
            </p:cNvPr>
            <p:cNvSpPr/>
            <p:nvPr/>
          </p:nvSpPr>
          <p:spPr>
            <a:xfrm>
              <a:off x="1032271" y="4017278"/>
              <a:ext cx="684000" cy="986433"/>
            </a:xfrm>
            <a:prstGeom prst="downArrow">
              <a:avLst/>
            </a:prstGeom>
            <a:solidFill>
              <a:srgbClr val="6BB3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43D22236-B9DF-C42D-59C2-C5489728833E}"/>
              </a:ext>
            </a:extLst>
          </p:cNvPr>
          <p:cNvGrpSpPr/>
          <p:nvPr/>
        </p:nvGrpSpPr>
        <p:grpSpPr>
          <a:xfrm>
            <a:off x="1640092" y="5944890"/>
            <a:ext cx="4150858" cy="986433"/>
            <a:chOff x="1640092" y="5944890"/>
            <a:chExt cx="4150858" cy="986433"/>
          </a:xfrm>
        </p:grpSpPr>
        <p:sp>
          <p:nvSpPr>
            <p:cNvPr id="60" name="Text 6">
              <a:extLst>
                <a:ext uri="{FF2B5EF4-FFF2-40B4-BE49-F238E27FC236}">
                  <a16:creationId xmlns:a16="http://schemas.microsoft.com/office/drawing/2014/main" id="{E76E6EC8-ACEA-9987-A18E-C756B1A2505A}"/>
                </a:ext>
              </a:extLst>
            </p:cNvPr>
            <p:cNvSpPr/>
            <p:nvPr/>
          </p:nvSpPr>
          <p:spPr>
            <a:xfrm>
              <a:off x="2392874" y="5944890"/>
              <a:ext cx="2683423" cy="3690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90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학습시간 단축 및 지식 지원</a:t>
              </a:r>
              <a:endParaRPr lang="en-US" dirty="0"/>
            </a:p>
          </p:txBody>
        </p:sp>
        <p:sp>
          <p:nvSpPr>
            <p:cNvPr id="61" name="Text 7">
              <a:extLst>
                <a:ext uri="{FF2B5EF4-FFF2-40B4-BE49-F238E27FC236}">
                  <a16:creationId xmlns:a16="http://schemas.microsoft.com/office/drawing/2014/main" id="{D7AE99A5-508F-140B-348F-B9D21B850647}"/>
                </a:ext>
              </a:extLst>
            </p:cNvPr>
            <p:cNvSpPr/>
            <p:nvPr/>
          </p:nvSpPr>
          <p:spPr>
            <a:xfrm>
              <a:off x="2427571" y="6341486"/>
              <a:ext cx="3363379" cy="58983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실시간 용어/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개념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설명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RAG 기반 과거 문서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자동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참조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endParaRPr lang="en-US" sz="1400" dirty="0"/>
            </a:p>
          </p:txBody>
        </p:sp>
        <p:sp>
          <p:nvSpPr>
            <p:cNvPr id="62" name="화살표: 아래쪽 61">
              <a:extLst>
                <a:ext uri="{FF2B5EF4-FFF2-40B4-BE49-F238E27FC236}">
                  <a16:creationId xmlns:a16="http://schemas.microsoft.com/office/drawing/2014/main" id="{9F8450ED-1111-B5A2-6C37-28014BC53AFE}"/>
                </a:ext>
              </a:extLst>
            </p:cNvPr>
            <p:cNvSpPr/>
            <p:nvPr/>
          </p:nvSpPr>
          <p:spPr>
            <a:xfrm>
              <a:off x="1640092" y="5944890"/>
              <a:ext cx="684000" cy="986433"/>
            </a:xfrm>
            <a:prstGeom prst="downArrow">
              <a:avLst/>
            </a:prstGeom>
            <a:solidFill>
              <a:srgbClr val="F664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1777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ABC4C9-8C13-EFC0-BC74-996F4DD5D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도메인 모델과 마이크로 서비스 정의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C06B6A-CED3-8CA6-32C6-409ADE7A26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778" y="1236258"/>
            <a:ext cx="7191172" cy="825906"/>
          </a:xfrm>
        </p:spPr>
        <p:txBody>
          <a:bodyPr anchor="b"/>
          <a:lstStyle/>
          <a:p>
            <a:r>
              <a:rPr lang="en-US" altLang="ko-KR" dirty="0"/>
              <a:t>Domain-Driven Design (DDD) </a:t>
            </a:r>
            <a:r>
              <a:rPr lang="ko-KR" altLang="en-US" dirty="0"/>
              <a:t>기반 설계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48F4092-17AD-189D-6476-7F1BD4770A0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957058" y="1235076"/>
            <a:ext cx="3804438" cy="825906"/>
          </a:xfrm>
        </p:spPr>
        <p:txBody>
          <a:bodyPr anchor="b"/>
          <a:lstStyle/>
          <a:p>
            <a:r>
              <a:rPr lang="ko-KR" altLang="en-US" dirty="0" err="1"/>
              <a:t>마이크로서비스</a:t>
            </a:r>
            <a:r>
              <a:rPr lang="ko-KR" altLang="en-US" dirty="0"/>
              <a:t> 구성</a:t>
            </a:r>
          </a:p>
        </p:txBody>
      </p:sp>
      <p:sp>
        <p:nvSpPr>
          <p:cNvPr id="7" name="제목 32">
            <a:extLst>
              <a:ext uri="{FF2B5EF4-FFF2-40B4-BE49-F238E27FC236}">
                <a16:creationId xmlns:a16="http://schemas.microsoft.com/office/drawing/2014/main" id="{BCEE4CAC-C9FC-19CF-BBFA-7444D5301F4A}"/>
              </a:ext>
            </a:extLst>
          </p:cNvPr>
          <p:cNvSpPr txBox="1">
            <a:spLocks/>
          </p:cNvSpPr>
          <p:nvPr/>
        </p:nvSpPr>
        <p:spPr>
          <a:xfrm>
            <a:off x="6572259" y="-154329"/>
            <a:ext cx="7593206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en-US" altLang="ko-KR" sz="2400" b="1" dirty="0">
                <a:solidFill>
                  <a:srgbClr val="333333"/>
                </a:solidFill>
              </a:rPr>
              <a:t>04</a:t>
            </a:r>
            <a:r>
              <a:rPr lang="en-US" altLang="ko-KR" sz="1200" b="1" dirty="0">
                <a:solidFill>
                  <a:srgbClr val="9E9E9E"/>
                </a:solidFill>
                <a:cs typeface="Nanum Gothic Extra Bold" pitchFamily="34" charset="-120"/>
              </a:rPr>
              <a:t>|</a:t>
            </a:r>
            <a:r>
              <a:rPr lang="en-US" altLang="ko-KR" sz="2400" b="1" dirty="0">
                <a:solidFill>
                  <a:srgbClr val="333333"/>
                </a:solidFill>
                <a:cs typeface="Nanum Gothic Extra Bold" pitchFamily="34" charset="-120"/>
              </a:rPr>
              <a:t> </a:t>
            </a:r>
            <a:r>
              <a:rPr lang="ko-KR" altLang="en-US" sz="2400" b="1" dirty="0">
                <a:solidFill>
                  <a:srgbClr val="333333"/>
                </a:solidFill>
              </a:rPr>
              <a:t>솔루션 전략 설계</a:t>
            </a:r>
            <a:r>
              <a:rPr lang="en-US" altLang="ko-KR" sz="2400" b="1" dirty="0">
                <a:solidFill>
                  <a:srgbClr val="333333"/>
                </a:solidFill>
              </a:rPr>
              <a:t>(DDD)</a:t>
            </a:r>
          </a:p>
        </p:txBody>
      </p:sp>
      <p:sp>
        <p:nvSpPr>
          <p:cNvPr id="8" name="Shape 3">
            <a:extLst>
              <a:ext uri="{FF2B5EF4-FFF2-40B4-BE49-F238E27FC236}">
                <a16:creationId xmlns:a16="http://schemas.microsoft.com/office/drawing/2014/main" id="{2389AD5D-6CA0-306A-8871-427627B17A10}"/>
              </a:ext>
            </a:extLst>
          </p:cNvPr>
          <p:cNvSpPr/>
          <p:nvPr/>
        </p:nvSpPr>
        <p:spPr>
          <a:xfrm>
            <a:off x="10110192" y="1955006"/>
            <a:ext cx="15240" cy="5591532"/>
          </a:xfrm>
          <a:prstGeom prst="roundRect">
            <a:avLst>
              <a:gd name="adj" fmla="val 399285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13F231E7-D6F2-B803-7176-454050D47D5D}"/>
              </a:ext>
            </a:extLst>
          </p:cNvPr>
          <p:cNvGrpSpPr/>
          <p:nvPr/>
        </p:nvGrpSpPr>
        <p:grpSpPr>
          <a:xfrm>
            <a:off x="9957058" y="2134300"/>
            <a:ext cx="3618067" cy="506751"/>
            <a:chOff x="9957058" y="2210500"/>
            <a:chExt cx="3618067" cy="506751"/>
          </a:xfrm>
        </p:grpSpPr>
        <p:sp>
          <p:nvSpPr>
            <p:cNvPr id="10" name="Shape 4">
              <a:extLst>
                <a:ext uri="{FF2B5EF4-FFF2-40B4-BE49-F238E27FC236}">
                  <a16:creationId xmlns:a16="http://schemas.microsoft.com/office/drawing/2014/main" id="{A70073B4-C06A-6E74-C4D2-E15F8C18DE6E}"/>
                </a:ext>
              </a:extLst>
            </p:cNvPr>
            <p:cNvSpPr/>
            <p:nvPr/>
          </p:nvSpPr>
          <p:spPr>
            <a:xfrm>
              <a:off x="10267692" y="2365817"/>
              <a:ext cx="434578" cy="15240"/>
            </a:xfrm>
            <a:prstGeom prst="roundRect">
              <a:avLst>
                <a:gd name="adj" fmla="val 399285"/>
              </a:avLst>
            </a:prstGeom>
            <a:solidFill>
              <a:srgbClr val="33BB8D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Shape 5">
              <a:extLst>
                <a:ext uri="{FF2B5EF4-FFF2-40B4-BE49-F238E27FC236}">
                  <a16:creationId xmlns:a16="http://schemas.microsoft.com/office/drawing/2014/main" id="{08D216A7-804B-AF3D-105D-062A5077E661}"/>
                </a:ext>
              </a:extLst>
            </p:cNvPr>
            <p:cNvSpPr/>
            <p:nvPr/>
          </p:nvSpPr>
          <p:spPr>
            <a:xfrm>
              <a:off x="9957058" y="2210500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4DD5A7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1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12" name="Text 7">
              <a:extLst>
                <a:ext uri="{FF2B5EF4-FFF2-40B4-BE49-F238E27FC236}">
                  <a16:creationId xmlns:a16="http://schemas.microsoft.com/office/drawing/2014/main" id="{81FE96CC-3EF2-FCEC-6439-88B9A0333A5A}"/>
                </a:ext>
              </a:extLst>
            </p:cNvPr>
            <p:cNvSpPr/>
            <p:nvPr/>
          </p:nvSpPr>
          <p:spPr>
            <a:xfrm>
              <a:off x="10796865" y="2237646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User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3" name="Text 8">
              <a:extLst>
                <a:ext uri="{FF2B5EF4-FFF2-40B4-BE49-F238E27FC236}">
                  <a16:creationId xmlns:a16="http://schemas.microsoft.com/office/drawing/2014/main" id="{91E103B3-31E4-C820-4E50-23C34BB09293}"/>
                </a:ext>
              </a:extLst>
            </p:cNvPr>
            <p:cNvSpPr/>
            <p:nvPr/>
          </p:nvSpPr>
          <p:spPr>
            <a:xfrm>
              <a:off x="10796865" y="2531990"/>
              <a:ext cx="2778260" cy="1852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사용자 인증 (LDAP, JWT)</a:t>
              </a:r>
              <a:endParaRPr lang="en-US" sz="12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60603333-DEE9-E0A4-000F-E771FBEDB411}"/>
              </a:ext>
            </a:extLst>
          </p:cNvPr>
          <p:cNvGrpSpPr/>
          <p:nvPr/>
        </p:nvGrpSpPr>
        <p:grpSpPr>
          <a:xfrm>
            <a:off x="9957058" y="2870074"/>
            <a:ext cx="4157939" cy="746222"/>
            <a:chOff x="9957058" y="2914632"/>
            <a:chExt cx="4157939" cy="746222"/>
          </a:xfrm>
        </p:grpSpPr>
        <p:sp>
          <p:nvSpPr>
            <p:cNvPr id="15" name="Shape 4">
              <a:extLst>
                <a:ext uri="{FF2B5EF4-FFF2-40B4-BE49-F238E27FC236}">
                  <a16:creationId xmlns:a16="http://schemas.microsoft.com/office/drawing/2014/main" id="{0BB39EDC-B7DB-7D0A-CA01-6497694DB12E}"/>
                </a:ext>
              </a:extLst>
            </p:cNvPr>
            <p:cNvSpPr/>
            <p:nvPr/>
          </p:nvSpPr>
          <p:spPr>
            <a:xfrm>
              <a:off x="10267692" y="3069949"/>
              <a:ext cx="434578" cy="15240"/>
            </a:xfrm>
            <a:prstGeom prst="roundRect">
              <a:avLst>
                <a:gd name="adj" fmla="val 399285"/>
              </a:avLst>
            </a:prstGeom>
            <a:solidFill>
              <a:srgbClr val="FFC000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6" name="Shape 5">
              <a:extLst>
                <a:ext uri="{FF2B5EF4-FFF2-40B4-BE49-F238E27FC236}">
                  <a16:creationId xmlns:a16="http://schemas.microsoft.com/office/drawing/2014/main" id="{6C123BC0-7181-5A1D-ECC4-1BA113D34841}"/>
                </a:ext>
              </a:extLst>
            </p:cNvPr>
            <p:cNvSpPr/>
            <p:nvPr/>
          </p:nvSpPr>
          <p:spPr>
            <a:xfrm>
              <a:off x="9957058" y="2914632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FFC000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2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17" name="Text 7">
              <a:extLst>
                <a:ext uri="{FF2B5EF4-FFF2-40B4-BE49-F238E27FC236}">
                  <a16:creationId xmlns:a16="http://schemas.microsoft.com/office/drawing/2014/main" id="{2BE9B30A-09DC-FC39-5773-162B31F4F71C}"/>
                </a:ext>
              </a:extLst>
            </p:cNvPr>
            <p:cNvSpPr/>
            <p:nvPr/>
          </p:nvSpPr>
          <p:spPr>
            <a:xfrm>
              <a:off x="10796865" y="2941778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altLang="ko-KR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Meeting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42A8736-F672-764D-44C6-8B6FBA0E483C}"/>
                </a:ext>
              </a:extLst>
            </p:cNvPr>
            <p:cNvSpPr/>
            <p:nvPr/>
          </p:nvSpPr>
          <p:spPr>
            <a:xfrm>
              <a:off x="10796864" y="3236122"/>
              <a:ext cx="3318133" cy="4247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Todo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통합 관리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</a:p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안건별 검증완료 및 잠금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(Last Write Wins)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DDEBF72-BAD6-02C5-221B-50CE8BF24499}"/>
              </a:ext>
            </a:extLst>
          </p:cNvPr>
          <p:cNvGrpSpPr/>
          <p:nvPr/>
        </p:nvGrpSpPr>
        <p:grpSpPr>
          <a:xfrm>
            <a:off x="9957058" y="3835380"/>
            <a:ext cx="4157939" cy="524623"/>
            <a:chOff x="9957058" y="3818224"/>
            <a:chExt cx="4157939" cy="524623"/>
          </a:xfrm>
        </p:grpSpPr>
        <p:sp>
          <p:nvSpPr>
            <p:cNvPr id="20" name="Shape 4">
              <a:extLst>
                <a:ext uri="{FF2B5EF4-FFF2-40B4-BE49-F238E27FC236}">
                  <a16:creationId xmlns:a16="http://schemas.microsoft.com/office/drawing/2014/main" id="{5C9EA8BA-BF14-D7D0-C627-46A11B26786B}"/>
                </a:ext>
              </a:extLst>
            </p:cNvPr>
            <p:cNvSpPr/>
            <p:nvPr/>
          </p:nvSpPr>
          <p:spPr>
            <a:xfrm>
              <a:off x="10267692" y="3973541"/>
              <a:ext cx="434578" cy="15240"/>
            </a:xfrm>
            <a:prstGeom prst="roundRect">
              <a:avLst>
                <a:gd name="adj" fmla="val 399285"/>
              </a:avLst>
            </a:prstGeom>
            <a:solidFill>
              <a:srgbClr val="6BB3F9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Shape 5">
              <a:extLst>
                <a:ext uri="{FF2B5EF4-FFF2-40B4-BE49-F238E27FC236}">
                  <a16:creationId xmlns:a16="http://schemas.microsoft.com/office/drawing/2014/main" id="{0CE654A8-D0B4-B130-211C-BDD44766793E}"/>
                </a:ext>
              </a:extLst>
            </p:cNvPr>
            <p:cNvSpPr/>
            <p:nvPr/>
          </p:nvSpPr>
          <p:spPr>
            <a:xfrm>
              <a:off x="9957058" y="3818224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6BB3F9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3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22" name="Text 7">
              <a:extLst>
                <a:ext uri="{FF2B5EF4-FFF2-40B4-BE49-F238E27FC236}">
                  <a16:creationId xmlns:a16="http://schemas.microsoft.com/office/drawing/2014/main" id="{D715128E-8B47-3BCB-F059-FB2300949C39}"/>
                </a:ext>
              </a:extLst>
            </p:cNvPr>
            <p:cNvSpPr/>
            <p:nvPr/>
          </p:nvSpPr>
          <p:spPr>
            <a:xfrm>
              <a:off x="10796865" y="3845370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altLang="ko-KR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STT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3" name="Text 8">
              <a:extLst>
                <a:ext uri="{FF2B5EF4-FFF2-40B4-BE49-F238E27FC236}">
                  <a16:creationId xmlns:a16="http://schemas.microsoft.com/office/drawing/2014/main" id="{B61ED147-2D8F-3028-DB85-6EB23B33E3AA}"/>
                </a:ext>
              </a:extLst>
            </p:cNvPr>
            <p:cNvSpPr/>
            <p:nvPr/>
          </p:nvSpPr>
          <p:spPr>
            <a:xfrm>
              <a:off x="10796864" y="4139714"/>
              <a:ext cx="3318133" cy="2031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음성 스트리밍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실시간 음성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-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텍스트 변환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7A6485D-250B-DF8B-DEEF-2AD8D9CB0613}"/>
              </a:ext>
            </a:extLst>
          </p:cNvPr>
          <p:cNvGrpSpPr/>
          <p:nvPr/>
        </p:nvGrpSpPr>
        <p:grpSpPr>
          <a:xfrm>
            <a:off x="9957058" y="4608904"/>
            <a:ext cx="4157939" cy="746222"/>
            <a:chOff x="9957058" y="4529455"/>
            <a:chExt cx="4157939" cy="746222"/>
          </a:xfrm>
        </p:grpSpPr>
        <p:sp>
          <p:nvSpPr>
            <p:cNvPr id="25" name="Shape 4">
              <a:extLst>
                <a:ext uri="{FF2B5EF4-FFF2-40B4-BE49-F238E27FC236}">
                  <a16:creationId xmlns:a16="http://schemas.microsoft.com/office/drawing/2014/main" id="{6A34FD9C-875A-055B-EAF4-A7C3B05834E1}"/>
                </a:ext>
              </a:extLst>
            </p:cNvPr>
            <p:cNvSpPr/>
            <p:nvPr/>
          </p:nvSpPr>
          <p:spPr>
            <a:xfrm>
              <a:off x="10267692" y="4684010"/>
              <a:ext cx="434578" cy="16764"/>
            </a:xfrm>
            <a:prstGeom prst="roundRect">
              <a:avLst>
                <a:gd name="adj" fmla="val 399285"/>
              </a:avLst>
            </a:prstGeom>
            <a:solidFill>
              <a:srgbClr val="F66462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" name="Shape 5">
              <a:extLst>
                <a:ext uri="{FF2B5EF4-FFF2-40B4-BE49-F238E27FC236}">
                  <a16:creationId xmlns:a16="http://schemas.microsoft.com/office/drawing/2014/main" id="{36AE4811-A884-D1C3-4B9C-B153F6D0BD03}"/>
                </a:ext>
              </a:extLst>
            </p:cNvPr>
            <p:cNvSpPr/>
            <p:nvPr/>
          </p:nvSpPr>
          <p:spPr>
            <a:xfrm>
              <a:off x="9957058" y="4529455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F66462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4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27" name="Text 7">
              <a:extLst>
                <a:ext uri="{FF2B5EF4-FFF2-40B4-BE49-F238E27FC236}">
                  <a16:creationId xmlns:a16="http://schemas.microsoft.com/office/drawing/2014/main" id="{1D0B9E47-A13E-46B5-F3F3-DB810EB5F8A7}"/>
                </a:ext>
              </a:extLst>
            </p:cNvPr>
            <p:cNvSpPr/>
            <p:nvPr/>
          </p:nvSpPr>
          <p:spPr>
            <a:xfrm>
              <a:off x="10796865" y="4556601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AI</a:t>
              </a:r>
            </a:p>
          </p:txBody>
        </p:sp>
        <p:sp>
          <p:nvSpPr>
            <p:cNvPr id="28" name="Text 8">
              <a:extLst>
                <a:ext uri="{FF2B5EF4-FFF2-40B4-BE49-F238E27FC236}">
                  <a16:creationId xmlns:a16="http://schemas.microsoft.com/office/drawing/2014/main" id="{7812C381-62C1-9118-468B-CEAB219D2418}"/>
                </a:ext>
              </a:extLst>
            </p:cNvPr>
            <p:cNvSpPr/>
            <p:nvPr/>
          </p:nvSpPr>
          <p:spPr>
            <a:xfrm>
              <a:off x="10796864" y="4850945"/>
              <a:ext cx="3318133" cy="4247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자동화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Todo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추출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안건별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요약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RAG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서비스 연동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F175DC44-CD98-3C2A-0371-ECA6D500829A}"/>
              </a:ext>
            </a:extLst>
          </p:cNvPr>
          <p:cNvGrpSpPr/>
          <p:nvPr/>
        </p:nvGrpSpPr>
        <p:grpSpPr>
          <a:xfrm>
            <a:off x="9957058" y="5534454"/>
            <a:ext cx="4157939" cy="967821"/>
            <a:chOff x="9957058" y="5433047"/>
            <a:chExt cx="4157939" cy="967821"/>
          </a:xfrm>
        </p:grpSpPr>
        <p:sp>
          <p:nvSpPr>
            <p:cNvPr id="30" name="Shape 4">
              <a:extLst>
                <a:ext uri="{FF2B5EF4-FFF2-40B4-BE49-F238E27FC236}">
                  <a16:creationId xmlns:a16="http://schemas.microsoft.com/office/drawing/2014/main" id="{0ED1B0BF-33DC-A94B-59DF-5C343DC53895}"/>
                </a:ext>
              </a:extLst>
            </p:cNvPr>
            <p:cNvSpPr/>
            <p:nvPr/>
          </p:nvSpPr>
          <p:spPr>
            <a:xfrm>
              <a:off x="10267692" y="5589056"/>
              <a:ext cx="434578" cy="18000"/>
            </a:xfrm>
            <a:prstGeom prst="roundRect">
              <a:avLst>
                <a:gd name="adj" fmla="val 399285"/>
              </a:avLst>
            </a:prstGeom>
            <a:solidFill>
              <a:srgbClr val="F79700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1" name="Shape 5">
              <a:extLst>
                <a:ext uri="{FF2B5EF4-FFF2-40B4-BE49-F238E27FC236}">
                  <a16:creationId xmlns:a16="http://schemas.microsoft.com/office/drawing/2014/main" id="{9A120F86-C1EF-F79D-5E0A-142D2F17E415}"/>
                </a:ext>
              </a:extLst>
            </p:cNvPr>
            <p:cNvSpPr/>
            <p:nvPr/>
          </p:nvSpPr>
          <p:spPr>
            <a:xfrm>
              <a:off x="9957058" y="5433047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F79700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5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32" name="Text 7">
              <a:extLst>
                <a:ext uri="{FF2B5EF4-FFF2-40B4-BE49-F238E27FC236}">
                  <a16:creationId xmlns:a16="http://schemas.microsoft.com/office/drawing/2014/main" id="{6CE3BC2A-25B8-68FC-4B56-3FFD661E71BC}"/>
                </a:ext>
              </a:extLst>
            </p:cNvPr>
            <p:cNvSpPr/>
            <p:nvPr/>
          </p:nvSpPr>
          <p:spPr>
            <a:xfrm>
              <a:off x="10796865" y="5460193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RAG</a:t>
              </a:r>
            </a:p>
          </p:txBody>
        </p:sp>
        <p:sp>
          <p:nvSpPr>
            <p:cNvPr id="33" name="Text 8">
              <a:extLst>
                <a:ext uri="{FF2B5EF4-FFF2-40B4-BE49-F238E27FC236}">
                  <a16:creationId xmlns:a16="http://schemas.microsoft.com/office/drawing/2014/main" id="{21B57080-D210-93E5-A49D-8BC3F023D798}"/>
                </a:ext>
              </a:extLst>
            </p:cNvPr>
            <p:cNvSpPr/>
            <p:nvPr/>
          </p:nvSpPr>
          <p:spPr>
            <a:xfrm>
              <a:off x="10796864" y="5754537"/>
              <a:ext cx="3318133" cy="64633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용어집 검색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PostgreSQL+pgvector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관련자료 검색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(Azure AI Search),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유사도 검색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(Vector DB)(Python/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FastAPI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독립 서비스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FFE8436B-E7D0-5C9A-BE00-1E2D45B1B57C}"/>
              </a:ext>
            </a:extLst>
          </p:cNvPr>
          <p:cNvGrpSpPr/>
          <p:nvPr/>
        </p:nvGrpSpPr>
        <p:grpSpPr>
          <a:xfrm>
            <a:off x="9957058" y="6721358"/>
            <a:ext cx="4157939" cy="524623"/>
            <a:chOff x="9957058" y="6721358"/>
            <a:chExt cx="4157939" cy="524623"/>
          </a:xfrm>
        </p:grpSpPr>
        <p:sp>
          <p:nvSpPr>
            <p:cNvPr id="35" name="Shape 4">
              <a:extLst>
                <a:ext uri="{FF2B5EF4-FFF2-40B4-BE49-F238E27FC236}">
                  <a16:creationId xmlns:a16="http://schemas.microsoft.com/office/drawing/2014/main" id="{0EAF2A97-347D-88EC-45B0-5492C19554E8}"/>
                </a:ext>
              </a:extLst>
            </p:cNvPr>
            <p:cNvSpPr/>
            <p:nvPr/>
          </p:nvSpPr>
          <p:spPr>
            <a:xfrm>
              <a:off x="10267692" y="6875913"/>
              <a:ext cx="434578" cy="16764"/>
            </a:xfrm>
            <a:prstGeom prst="roundRect">
              <a:avLst>
                <a:gd name="adj" fmla="val 399285"/>
              </a:avLst>
            </a:prstGeom>
            <a:solidFill>
              <a:srgbClr val="54BD94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6" name="Shape 5">
              <a:extLst>
                <a:ext uri="{FF2B5EF4-FFF2-40B4-BE49-F238E27FC236}">
                  <a16:creationId xmlns:a16="http://schemas.microsoft.com/office/drawing/2014/main" id="{E9F0890D-8E8D-66B9-47F8-E0A7AFFF9258}"/>
                </a:ext>
              </a:extLst>
            </p:cNvPr>
            <p:cNvSpPr/>
            <p:nvPr/>
          </p:nvSpPr>
          <p:spPr>
            <a:xfrm>
              <a:off x="9957058" y="6721358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54BD94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6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37" name="Text 7">
              <a:extLst>
                <a:ext uri="{FF2B5EF4-FFF2-40B4-BE49-F238E27FC236}">
                  <a16:creationId xmlns:a16="http://schemas.microsoft.com/office/drawing/2014/main" id="{A3BF4D36-224D-1400-B2CD-06044D43D17A}"/>
                </a:ext>
              </a:extLst>
            </p:cNvPr>
            <p:cNvSpPr/>
            <p:nvPr/>
          </p:nvSpPr>
          <p:spPr>
            <a:xfrm>
              <a:off x="10796865" y="6748504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altLang="ko-KR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Notification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38" name="Text 8">
              <a:extLst>
                <a:ext uri="{FF2B5EF4-FFF2-40B4-BE49-F238E27FC236}">
                  <a16:creationId xmlns:a16="http://schemas.microsoft.com/office/drawing/2014/main" id="{B976ED44-8C26-41F4-53AE-134AB4D3E9AB}"/>
                </a:ext>
              </a:extLst>
            </p:cNvPr>
            <p:cNvSpPr/>
            <p:nvPr/>
          </p:nvSpPr>
          <p:spPr>
            <a:xfrm>
              <a:off x="10796864" y="7042848"/>
              <a:ext cx="3318133" cy="2031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이메일 알림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시작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확정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참여자 초대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</a:t>
              </a:r>
            </a:p>
          </p:txBody>
        </p:sp>
      </p:grpSp>
      <p:pic>
        <p:nvPicPr>
          <p:cNvPr id="43" name="그림 42">
            <a:extLst>
              <a:ext uri="{FF2B5EF4-FFF2-40B4-BE49-F238E27FC236}">
                <a16:creationId xmlns:a16="http://schemas.microsoft.com/office/drawing/2014/main" id="{617FA5A8-4DFA-89CB-E6F7-47AA7612F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35" t="12253" r="4297" b="17066"/>
          <a:stretch>
            <a:fillRect/>
          </a:stretch>
        </p:blipFill>
        <p:spPr>
          <a:xfrm>
            <a:off x="562386" y="1956163"/>
            <a:ext cx="9099669" cy="4771691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9F9AB7F3-8EFF-B981-4B55-C6D457D7E1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413" y="6744304"/>
            <a:ext cx="1723400" cy="866030"/>
          </a:xfrm>
          <a:prstGeom prst="rect">
            <a:avLst/>
          </a:prstGeom>
        </p:spPr>
      </p:pic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29FA7459-B793-140A-CB88-3133908BF550}"/>
              </a:ext>
            </a:extLst>
          </p:cNvPr>
          <p:cNvSpPr/>
          <p:nvPr/>
        </p:nvSpPr>
        <p:spPr>
          <a:xfrm>
            <a:off x="3799225" y="6610612"/>
            <a:ext cx="5486400" cy="1077492"/>
          </a:xfrm>
          <a:prstGeom prst="roundRect">
            <a:avLst>
              <a:gd name="adj" fmla="val 10267"/>
            </a:avLst>
          </a:prstGeom>
          <a:solidFill>
            <a:srgbClr val="E0E0E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ko-KR" altLang="en-US" sz="16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핵심 설계 원칙</a:t>
            </a:r>
            <a:endParaRPr lang="en-US" altLang="ko-KR" sz="16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•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서비스 독립성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각 서비스는 독립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DB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보유</a:t>
            </a:r>
            <a:endParaRPr lang="en-US" altLang="ko-KR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•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이벤트 기반 통신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Azure Event Hubs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통한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Pub/Sub (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비동기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•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선택적 동기 통신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Meeting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→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AI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즉시 응답 필요 시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REST API (Partnership)</a:t>
            </a:r>
            <a:endParaRPr lang="ko-KR" altLang="en-US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3127515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1785</Words>
  <Application>Microsoft Office PowerPoint</Application>
  <PresentationFormat>사용자 지정</PresentationFormat>
  <Paragraphs>272</Paragraphs>
  <Slides>17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17</vt:i4>
      </vt:variant>
    </vt:vector>
  </HeadingPairs>
  <TitlesOfParts>
    <vt:vector size="27" baseType="lpstr">
      <vt:lpstr>Wingdings</vt:lpstr>
      <vt:lpstr>Arial</vt:lpstr>
      <vt:lpstr>나눔스퀘어 네오 variable Heavy</vt:lpstr>
      <vt:lpstr>나눔고딕 ExtraBold</vt:lpstr>
      <vt:lpstr>Nanum Gothic</vt:lpstr>
      <vt:lpstr>Nanum Gothic Extra Bold</vt:lpstr>
      <vt:lpstr>맑은 고딕</vt:lpstr>
      <vt:lpstr>나눔고딕</vt:lpstr>
      <vt:lpstr>디자인 사용자 지정</vt:lpstr>
      <vt:lpstr>1_디자인 사용자 지정</vt:lpstr>
      <vt:lpstr>PowerPoint 프레젠테이션</vt:lpstr>
      <vt:lpstr>목차</vt:lpstr>
      <vt:lpstr>MVP 주제 및 배경</vt:lpstr>
      <vt:lpstr>Squad 구성</vt:lpstr>
      <vt:lpstr>문제 정의 및 분석</vt:lpstr>
      <vt:lpstr>솔루션 방향성 정의</vt:lpstr>
      <vt:lpstr>솔루션 탐색과 선정</vt:lpstr>
      <vt:lpstr>비즈니스 가치</vt:lpstr>
      <vt:lpstr>도메인 모델과 마이크로 서비스 정의</vt:lpstr>
      <vt:lpstr>유저스토리 현황 및 서비스별 분석</vt:lpstr>
      <vt:lpstr>Sprint 진행 과정과 Pivoting</vt:lpstr>
      <vt:lpstr>논리 아키텍처 설계</vt:lpstr>
      <vt:lpstr>물리 아키텍처 설계</vt:lpstr>
      <vt:lpstr>MVP 시연 - 주요 기능</vt:lpstr>
      <vt:lpstr>Lessons Learned</vt:lpstr>
      <vt:lpstr>학습내용 업무 활용 계획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유동희</dc:creator>
  <cp:lastModifiedBy>동희 유</cp:lastModifiedBy>
  <cp:revision>300</cp:revision>
  <dcterms:created xsi:type="dcterms:W3CDTF">2025-10-30T02:13:38Z</dcterms:created>
  <dcterms:modified xsi:type="dcterms:W3CDTF">2025-10-30T15:18:16Z</dcterms:modified>
</cp:coreProperties>
</file>